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2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EB0B61-6002-4352-9BB5-5343085979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4F8FA6F-3392-4C57-A19E-D90A0C19BF33}">
      <dgm:prSet/>
      <dgm:spPr/>
      <dgm:t>
        <a:bodyPr/>
        <a:lstStyle/>
        <a:p>
          <a:r>
            <a:rPr lang="ru-RU" b="0" i="0"/>
            <a:t>В предыдущем разделе мы научились определять классы и создавать объекты. </a:t>
          </a:r>
          <a:endParaRPr lang="en-US"/>
        </a:p>
      </dgm:t>
    </dgm:pt>
    <dgm:pt modelId="{DE353597-9FBE-4D91-A542-A0537AC30198}" type="parTrans" cxnId="{4117CCB3-0791-40F8-B5A5-610396D3C041}">
      <dgm:prSet/>
      <dgm:spPr/>
      <dgm:t>
        <a:bodyPr/>
        <a:lstStyle/>
        <a:p>
          <a:endParaRPr lang="en-US"/>
        </a:p>
      </dgm:t>
    </dgm:pt>
    <dgm:pt modelId="{01E81BFA-BA16-4C95-99CC-8B60C2271DD3}" type="sibTrans" cxnId="{4117CCB3-0791-40F8-B5A5-610396D3C041}">
      <dgm:prSet/>
      <dgm:spPr/>
      <dgm:t>
        <a:bodyPr/>
        <a:lstStyle/>
        <a:p>
          <a:endParaRPr lang="en-US"/>
        </a:p>
      </dgm:t>
    </dgm:pt>
    <dgm:pt modelId="{8AE4150C-57B2-4367-9C71-8D4690552AB2}">
      <dgm:prSet/>
      <dgm:spPr/>
      <dgm:t>
        <a:bodyPr/>
        <a:lstStyle/>
        <a:p>
          <a:r>
            <a:rPr lang="ru-RU" b="0" i="0"/>
            <a:t>Основная их задача — объединять данные и действия над ними. </a:t>
          </a:r>
          <a:endParaRPr lang="en-US"/>
        </a:p>
      </dgm:t>
    </dgm:pt>
    <dgm:pt modelId="{7FE1209F-0C30-4E8F-AEF8-8FAA618240BA}" type="parTrans" cxnId="{358CDA07-FA64-466B-95A0-3ADE9906043B}">
      <dgm:prSet/>
      <dgm:spPr/>
      <dgm:t>
        <a:bodyPr/>
        <a:lstStyle/>
        <a:p>
          <a:endParaRPr lang="en-US"/>
        </a:p>
      </dgm:t>
    </dgm:pt>
    <dgm:pt modelId="{42F9E1FA-37A5-43D2-873A-2F5596A4CE2E}" type="sibTrans" cxnId="{358CDA07-FA64-466B-95A0-3ADE9906043B}">
      <dgm:prSet/>
      <dgm:spPr/>
      <dgm:t>
        <a:bodyPr/>
        <a:lstStyle/>
        <a:p>
          <a:endParaRPr lang="en-US"/>
        </a:p>
      </dgm:t>
    </dgm:pt>
    <dgm:pt modelId="{9BD21491-C99E-44E2-BCB0-E04169A3BD6F}">
      <dgm:prSet/>
      <dgm:spPr/>
      <dgm:t>
        <a:bodyPr/>
        <a:lstStyle/>
        <a:p>
          <a:r>
            <a:rPr lang="ru-RU" b="0" i="0"/>
            <a:t>Эти же задачи можно решать обычными </a:t>
          </a:r>
          <a:r>
            <a:rPr lang="ru-RU" b="1" i="0"/>
            <a:t>функциями</a:t>
          </a:r>
          <a:r>
            <a:rPr lang="ru-RU" b="0" i="0"/>
            <a:t> и </a:t>
          </a:r>
          <a:r>
            <a:rPr lang="ru-RU" b="1" i="0"/>
            <a:t>коллекциями</a:t>
          </a:r>
          <a:r>
            <a:rPr lang="ru-RU" b="0" i="0"/>
            <a:t> (словарями / списками).</a:t>
          </a:r>
          <a:endParaRPr lang="en-US"/>
        </a:p>
      </dgm:t>
    </dgm:pt>
    <dgm:pt modelId="{265ED2A0-C1CE-493B-9D68-9A3DE8471A9B}" type="parTrans" cxnId="{C05B4978-C156-42B0-B5F1-34F9A5E4F6C5}">
      <dgm:prSet/>
      <dgm:spPr/>
      <dgm:t>
        <a:bodyPr/>
        <a:lstStyle/>
        <a:p>
          <a:endParaRPr lang="en-US"/>
        </a:p>
      </dgm:t>
    </dgm:pt>
    <dgm:pt modelId="{9AAB8DB3-3F30-4A03-95A1-5FB2A8702071}" type="sibTrans" cxnId="{C05B4978-C156-42B0-B5F1-34F9A5E4F6C5}">
      <dgm:prSet/>
      <dgm:spPr/>
      <dgm:t>
        <a:bodyPr/>
        <a:lstStyle/>
        <a:p>
          <a:endParaRPr lang="en-US"/>
        </a:p>
      </dgm:t>
    </dgm:pt>
    <dgm:pt modelId="{FE8981FA-75F9-4C2A-BB96-7131155B44A2}">
      <dgm:prSet/>
      <dgm:spPr/>
      <dgm:t>
        <a:bodyPr/>
        <a:lstStyle/>
        <a:p>
          <a:r>
            <a:rPr lang="ru-RU" b="0" i="0"/>
            <a:t>Разница в том, что для ряда задач ООП является более подходящим инструментом и позволяет эти задачи решать проще. </a:t>
          </a:r>
          <a:endParaRPr lang="en-US"/>
        </a:p>
      </dgm:t>
    </dgm:pt>
    <dgm:pt modelId="{CBF86F59-AB5B-48DD-B282-46DCFF7C0BC2}" type="parTrans" cxnId="{3E8E7E33-6214-48BA-A52B-43FF92ECD0DB}">
      <dgm:prSet/>
      <dgm:spPr/>
      <dgm:t>
        <a:bodyPr/>
        <a:lstStyle/>
        <a:p>
          <a:endParaRPr lang="en-US"/>
        </a:p>
      </dgm:t>
    </dgm:pt>
    <dgm:pt modelId="{58AB9B77-6655-4D28-B9A3-B8FF7E626E2A}" type="sibTrans" cxnId="{3E8E7E33-6214-48BA-A52B-43FF92ECD0DB}">
      <dgm:prSet/>
      <dgm:spPr/>
      <dgm:t>
        <a:bodyPr/>
        <a:lstStyle/>
        <a:p>
          <a:endParaRPr lang="en-US"/>
        </a:p>
      </dgm:t>
    </dgm:pt>
    <dgm:pt modelId="{7375F867-8D32-4A13-9C1B-2111D132406D}">
      <dgm:prSet/>
      <dgm:spPr/>
      <dgm:t>
        <a:bodyPr/>
        <a:lstStyle/>
        <a:p>
          <a:r>
            <a:rPr lang="ru-RU" b="0" i="0"/>
            <a:t>Рассмотрим ещё несколько примеров, чтобы у вас появилась интуиция, в каких ситуациях стоит рассматривать переход от простых функций к классам.</a:t>
          </a:r>
          <a:endParaRPr lang="en-US"/>
        </a:p>
      </dgm:t>
    </dgm:pt>
    <dgm:pt modelId="{A3EB66BF-8422-4BF2-8B1F-4A0FD952007A}" type="parTrans" cxnId="{E228466C-C38B-4620-8C54-3B5012B29A84}">
      <dgm:prSet/>
      <dgm:spPr/>
      <dgm:t>
        <a:bodyPr/>
        <a:lstStyle/>
        <a:p>
          <a:endParaRPr lang="en-US"/>
        </a:p>
      </dgm:t>
    </dgm:pt>
    <dgm:pt modelId="{6A3A0547-FC44-4AC1-B233-12F70E32D947}" type="sibTrans" cxnId="{E228466C-C38B-4620-8C54-3B5012B29A84}">
      <dgm:prSet/>
      <dgm:spPr/>
      <dgm:t>
        <a:bodyPr/>
        <a:lstStyle/>
        <a:p>
          <a:endParaRPr lang="en-US"/>
        </a:p>
      </dgm:t>
    </dgm:pt>
    <dgm:pt modelId="{898B7F5C-D943-4170-8C2D-AC96D19374D3}" type="pres">
      <dgm:prSet presAssocID="{3AEB0B61-6002-4352-9BB5-5343085979AC}" presName="root" presStyleCnt="0">
        <dgm:presLayoutVars>
          <dgm:dir/>
          <dgm:resizeHandles val="exact"/>
        </dgm:presLayoutVars>
      </dgm:prSet>
      <dgm:spPr/>
    </dgm:pt>
    <dgm:pt modelId="{DFDB983E-5151-4997-92B0-94285D7A0B8E}" type="pres">
      <dgm:prSet presAssocID="{B4F8FA6F-3392-4C57-A19E-D90A0C19BF33}" presName="compNode" presStyleCnt="0"/>
      <dgm:spPr/>
    </dgm:pt>
    <dgm:pt modelId="{73ED30B5-8263-4CBB-810F-8CED3A07A59B}" type="pres">
      <dgm:prSet presAssocID="{B4F8FA6F-3392-4C57-A19E-D90A0C19BF33}" presName="bgRect" presStyleLbl="bgShp" presStyleIdx="0" presStyleCnt="5"/>
      <dgm:spPr/>
    </dgm:pt>
    <dgm:pt modelId="{D13D0A2C-2D5F-442F-8FC5-64E3102B1DEC}" type="pres">
      <dgm:prSet presAssocID="{B4F8FA6F-3392-4C57-A19E-D90A0C19BF3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Атом"/>
        </a:ext>
      </dgm:extLst>
    </dgm:pt>
    <dgm:pt modelId="{71A43090-9BA9-4DAB-8555-8E6121FDBEF4}" type="pres">
      <dgm:prSet presAssocID="{B4F8FA6F-3392-4C57-A19E-D90A0C19BF33}" presName="spaceRect" presStyleCnt="0"/>
      <dgm:spPr/>
    </dgm:pt>
    <dgm:pt modelId="{F4FC3A8C-DD28-4D8D-94CD-89876ED11CAD}" type="pres">
      <dgm:prSet presAssocID="{B4F8FA6F-3392-4C57-A19E-D90A0C19BF33}" presName="parTx" presStyleLbl="revTx" presStyleIdx="0" presStyleCnt="5">
        <dgm:presLayoutVars>
          <dgm:chMax val="0"/>
          <dgm:chPref val="0"/>
        </dgm:presLayoutVars>
      </dgm:prSet>
      <dgm:spPr/>
    </dgm:pt>
    <dgm:pt modelId="{26CE8E96-C458-48DB-A6E2-05E8E44ABEE5}" type="pres">
      <dgm:prSet presAssocID="{01E81BFA-BA16-4C95-99CC-8B60C2271DD3}" presName="sibTrans" presStyleCnt="0"/>
      <dgm:spPr/>
    </dgm:pt>
    <dgm:pt modelId="{3B5D753D-6198-40C6-BACC-74F870EA4A90}" type="pres">
      <dgm:prSet presAssocID="{8AE4150C-57B2-4367-9C71-8D4690552AB2}" presName="compNode" presStyleCnt="0"/>
      <dgm:spPr/>
    </dgm:pt>
    <dgm:pt modelId="{1F3CB356-FF0E-46F2-80EB-EBB2836213B4}" type="pres">
      <dgm:prSet presAssocID="{8AE4150C-57B2-4367-9C71-8D4690552AB2}" presName="bgRect" presStyleLbl="bgShp" presStyleIdx="1" presStyleCnt="5"/>
      <dgm:spPr/>
    </dgm:pt>
    <dgm:pt modelId="{3C5F91C4-3285-4F47-828C-89C83CFA2322}" type="pres">
      <dgm:prSet presAssocID="{8AE4150C-57B2-4367-9C71-8D4690552AB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ыполнить"/>
        </a:ext>
      </dgm:extLst>
    </dgm:pt>
    <dgm:pt modelId="{E9C59590-F5A9-45A8-BE15-389582A545FF}" type="pres">
      <dgm:prSet presAssocID="{8AE4150C-57B2-4367-9C71-8D4690552AB2}" presName="spaceRect" presStyleCnt="0"/>
      <dgm:spPr/>
    </dgm:pt>
    <dgm:pt modelId="{F346822F-2F3D-4798-A20F-45EEBB8B7102}" type="pres">
      <dgm:prSet presAssocID="{8AE4150C-57B2-4367-9C71-8D4690552AB2}" presName="parTx" presStyleLbl="revTx" presStyleIdx="1" presStyleCnt="5">
        <dgm:presLayoutVars>
          <dgm:chMax val="0"/>
          <dgm:chPref val="0"/>
        </dgm:presLayoutVars>
      </dgm:prSet>
      <dgm:spPr/>
    </dgm:pt>
    <dgm:pt modelId="{6A288F7E-A77C-476A-B3A1-5343F0ED4D25}" type="pres">
      <dgm:prSet presAssocID="{42F9E1FA-37A5-43D2-873A-2F5596A4CE2E}" presName="sibTrans" presStyleCnt="0"/>
      <dgm:spPr/>
    </dgm:pt>
    <dgm:pt modelId="{0A286244-CBF5-45AB-8B48-7D25B2AFAEFD}" type="pres">
      <dgm:prSet presAssocID="{9BD21491-C99E-44E2-BCB0-E04169A3BD6F}" presName="compNode" presStyleCnt="0"/>
      <dgm:spPr/>
    </dgm:pt>
    <dgm:pt modelId="{62908617-DE8B-41C3-8530-9DC7065404F1}" type="pres">
      <dgm:prSet presAssocID="{9BD21491-C99E-44E2-BCB0-E04169A3BD6F}" presName="bgRect" presStyleLbl="bgShp" presStyleIdx="2" presStyleCnt="5"/>
      <dgm:spPr/>
    </dgm:pt>
    <dgm:pt modelId="{0B317F44-00F0-4C55-9943-5EAFAF7F0BBA}" type="pres">
      <dgm:prSet presAssocID="{9BD21491-C99E-44E2-BCB0-E04169A3BD6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2C34BB4F-D756-4E69-96C1-657C1D29F32C}" type="pres">
      <dgm:prSet presAssocID="{9BD21491-C99E-44E2-BCB0-E04169A3BD6F}" presName="spaceRect" presStyleCnt="0"/>
      <dgm:spPr/>
    </dgm:pt>
    <dgm:pt modelId="{41720F4F-6017-4A2F-B9C2-AC06AD13C310}" type="pres">
      <dgm:prSet presAssocID="{9BD21491-C99E-44E2-BCB0-E04169A3BD6F}" presName="parTx" presStyleLbl="revTx" presStyleIdx="2" presStyleCnt="5">
        <dgm:presLayoutVars>
          <dgm:chMax val="0"/>
          <dgm:chPref val="0"/>
        </dgm:presLayoutVars>
      </dgm:prSet>
      <dgm:spPr/>
    </dgm:pt>
    <dgm:pt modelId="{72FEA871-A8FA-477E-9E35-160BCC238DE4}" type="pres">
      <dgm:prSet presAssocID="{9AAB8DB3-3F30-4A03-95A1-5FB2A8702071}" presName="sibTrans" presStyleCnt="0"/>
      <dgm:spPr/>
    </dgm:pt>
    <dgm:pt modelId="{F1975012-DBE7-4202-8879-8C37457923B7}" type="pres">
      <dgm:prSet presAssocID="{FE8981FA-75F9-4C2A-BB96-7131155B44A2}" presName="compNode" presStyleCnt="0"/>
      <dgm:spPr/>
    </dgm:pt>
    <dgm:pt modelId="{D273B138-7FF6-457D-869A-0039CCA09347}" type="pres">
      <dgm:prSet presAssocID="{FE8981FA-75F9-4C2A-BB96-7131155B44A2}" presName="bgRect" presStyleLbl="bgShp" presStyleIdx="3" presStyleCnt="5"/>
      <dgm:spPr/>
    </dgm:pt>
    <dgm:pt modelId="{510D3AB5-7744-4EFA-A61D-B74A0545D326}" type="pres">
      <dgm:prSet presAssocID="{FE8981FA-75F9-4C2A-BB96-7131155B44A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AD2379BE-60F3-450C-A80B-D7E386C6ED6D}" type="pres">
      <dgm:prSet presAssocID="{FE8981FA-75F9-4C2A-BB96-7131155B44A2}" presName="spaceRect" presStyleCnt="0"/>
      <dgm:spPr/>
    </dgm:pt>
    <dgm:pt modelId="{44C61D87-8C38-4E20-9C84-CB0CB1BED7A8}" type="pres">
      <dgm:prSet presAssocID="{FE8981FA-75F9-4C2A-BB96-7131155B44A2}" presName="parTx" presStyleLbl="revTx" presStyleIdx="3" presStyleCnt="5">
        <dgm:presLayoutVars>
          <dgm:chMax val="0"/>
          <dgm:chPref val="0"/>
        </dgm:presLayoutVars>
      </dgm:prSet>
      <dgm:spPr/>
    </dgm:pt>
    <dgm:pt modelId="{2EF69401-07B5-4DFD-9758-7AACD492A4DB}" type="pres">
      <dgm:prSet presAssocID="{58AB9B77-6655-4D28-B9A3-B8FF7E626E2A}" presName="sibTrans" presStyleCnt="0"/>
      <dgm:spPr/>
    </dgm:pt>
    <dgm:pt modelId="{C593BD4B-8DAC-477E-A43A-554FCFDD1B32}" type="pres">
      <dgm:prSet presAssocID="{7375F867-8D32-4A13-9C1B-2111D132406D}" presName="compNode" presStyleCnt="0"/>
      <dgm:spPr/>
    </dgm:pt>
    <dgm:pt modelId="{F343573A-B427-4EE8-93D3-00DE40405369}" type="pres">
      <dgm:prSet presAssocID="{7375F867-8D32-4A13-9C1B-2111D132406D}" presName="bgRect" presStyleLbl="bgShp" presStyleIdx="4" presStyleCnt="5"/>
      <dgm:spPr/>
    </dgm:pt>
    <dgm:pt modelId="{DF575269-0D2F-4429-AD98-224004664122}" type="pres">
      <dgm:prSet presAssocID="{7375F867-8D32-4A13-9C1B-2111D132406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опросы"/>
        </a:ext>
      </dgm:extLst>
    </dgm:pt>
    <dgm:pt modelId="{CD302964-AC38-49BC-AFC1-3F83AFB4A477}" type="pres">
      <dgm:prSet presAssocID="{7375F867-8D32-4A13-9C1B-2111D132406D}" presName="spaceRect" presStyleCnt="0"/>
      <dgm:spPr/>
    </dgm:pt>
    <dgm:pt modelId="{2FD6197F-36D0-4682-B21B-68082BA45FEC}" type="pres">
      <dgm:prSet presAssocID="{7375F867-8D32-4A13-9C1B-2111D132406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58CDA07-FA64-466B-95A0-3ADE9906043B}" srcId="{3AEB0B61-6002-4352-9BB5-5343085979AC}" destId="{8AE4150C-57B2-4367-9C71-8D4690552AB2}" srcOrd="1" destOrd="0" parTransId="{7FE1209F-0C30-4E8F-AEF8-8FAA618240BA}" sibTransId="{42F9E1FA-37A5-43D2-873A-2F5596A4CE2E}"/>
    <dgm:cxn modelId="{148F3D31-7B40-4414-BC0B-E10A246318EB}" type="presOf" srcId="{3AEB0B61-6002-4352-9BB5-5343085979AC}" destId="{898B7F5C-D943-4170-8C2D-AC96D19374D3}" srcOrd="0" destOrd="0" presId="urn:microsoft.com/office/officeart/2018/2/layout/IconVerticalSolidList"/>
    <dgm:cxn modelId="{3E8E7E33-6214-48BA-A52B-43FF92ECD0DB}" srcId="{3AEB0B61-6002-4352-9BB5-5343085979AC}" destId="{FE8981FA-75F9-4C2A-BB96-7131155B44A2}" srcOrd="3" destOrd="0" parTransId="{CBF86F59-AB5B-48DD-B282-46DCFF7C0BC2}" sibTransId="{58AB9B77-6655-4D28-B9A3-B8FF7E626E2A}"/>
    <dgm:cxn modelId="{CF254C3C-9851-4316-85FB-B53054DFCC41}" type="presOf" srcId="{FE8981FA-75F9-4C2A-BB96-7131155B44A2}" destId="{44C61D87-8C38-4E20-9C84-CB0CB1BED7A8}" srcOrd="0" destOrd="0" presId="urn:microsoft.com/office/officeart/2018/2/layout/IconVerticalSolidList"/>
    <dgm:cxn modelId="{6D20E663-4816-4DF6-B16F-BB45B14231AC}" type="presOf" srcId="{7375F867-8D32-4A13-9C1B-2111D132406D}" destId="{2FD6197F-36D0-4682-B21B-68082BA45FEC}" srcOrd="0" destOrd="0" presId="urn:microsoft.com/office/officeart/2018/2/layout/IconVerticalSolidList"/>
    <dgm:cxn modelId="{C034F046-9CEB-491D-8332-7E6499C1F183}" type="presOf" srcId="{9BD21491-C99E-44E2-BCB0-E04169A3BD6F}" destId="{41720F4F-6017-4A2F-B9C2-AC06AD13C310}" srcOrd="0" destOrd="0" presId="urn:microsoft.com/office/officeart/2018/2/layout/IconVerticalSolidList"/>
    <dgm:cxn modelId="{E228466C-C38B-4620-8C54-3B5012B29A84}" srcId="{3AEB0B61-6002-4352-9BB5-5343085979AC}" destId="{7375F867-8D32-4A13-9C1B-2111D132406D}" srcOrd="4" destOrd="0" parTransId="{A3EB66BF-8422-4BF2-8B1F-4A0FD952007A}" sibTransId="{6A3A0547-FC44-4AC1-B233-12F70E32D947}"/>
    <dgm:cxn modelId="{5075254D-B550-489E-8915-021DC865615E}" type="presOf" srcId="{B4F8FA6F-3392-4C57-A19E-D90A0C19BF33}" destId="{F4FC3A8C-DD28-4D8D-94CD-89876ED11CAD}" srcOrd="0" destOrd="0" presId="urn:microsoft.com/office/officeart/2018/2/layout/IconVerticalSolidList"/>
    <dgm:cxn modelId="{C05B4978-C156-42B0-B5F1-34F9A5E4F6C5}" srcId="{3AEB0B61-6002-4352-9BB5-5343085979AC}" destId="{9BD21491-C99E-44E2-BCB0-E04169A3BD6F}" srcOrd="2" destOrd="0" parTransId="{265ED2A0-C1CE-493B-9D68-9A3DE8471A9B}" sibTransId="{9AAB8DB3-3F30-4A03-95A1-5FB2A8702071}"/>
    <dgm:cxn modelId="{4117CCB3-0791-40F8-B5A5-610396D3C041}" srcId="{3AEB0B61-6002-4352-9BB5-5343085979AC}" destId="{B4F8FA6F-3392-4C57-A19E-D90A0C19BF33}" srcOrd="0" destOrd="0" parTransId="{DE353597-9FBE-4D91-A542-A0537AC30198}" sibTransId="{01E81BFA-BA16-4C95-99CC-8B60C2271DD3}"/>
    <dgm:cxn modelId="{EE933DFE-3DAB-4722-AD4E-32D6DE4F5F76}" type="presOf" srcId="{8AE4150C-57B2-4367-9C71-8D4690552AB2}" destId="{F346822F-2F3D-4798-A20F-45EEBB8B7102}" srcOrd="0" destOrd="0" presId="urn:microsoft.com/office/officeart/2018/2/layout/IconVerticalSolidList"/>
    <dgm:cxn modelId="{B016D69F-3D42-4CB6-A0A7-71689194818D}" type="presParOf" srcId="{898B7F5C-D943-4170-8C2D-AC96D19374D3}" destId="{DFDB983E-5151-4997-92B0-94285D7A0B8E}" srcOrd="0" destOrd="0" presId="urn:microsoft.com/office/officeart/2018/2/layout/IconVerticalSolidList"/>
    <dgm:cxn modelId="{2D582289-C6C4-4637-8282-1BF624846234}" type="presParOf" srcId="{DFDB983E-5151-4997-92B0-94285D7A0B8E}" destId="{73ED30B5-8263-4CBB-810F-8CED3A07A59B}" srcOrd="0" destOrd="0" presId="urn:microsoft.com/office/officeart/2018/2/layout/IconVerticalSolidList"/>
    <dgm:cxn modelId="{5FC1FB04-27E2-44C2-A9C0-5666941B4F79}" type="presParOf" srcId="{DFDB983E-5151-4997-92B0-94285D7A0B8E}" destId="{D13D0A2C-2D5F-442F-8FC5-64E3102B1DEC}" srcOrd="1" destOrd="0" presId="urn:microsoft.com/office/officeart/2018/2/layout/IconVerticalSolidList"/>
    <dgm:cxn modelId="{D557E812-0C4A-4A3B-A001-9E20D07EAF62}" type="presParOf" srcId="{DFDB983E-5151-4997-92B0-94285D7A0B8E}" destId="{71A43090-9BA9-4DAB-8555-8E6121FDBEF4}" srcOrd="2" destOrd="0" presId="urn:microsoft.com/office/officeart/2018/2/layout/IconVerticalSolidList"/>
    <dgm:cxn modelId="{AD7488E1-E728-4DC3-8DE3-82E5E54BD0EE}" type="presParOf" srcId="{DFDB983E-5151-4997-92B0-94285D7A0B8E}" destId="{F4FC3A8C-DD28-4D8D-94CD-89876ED11CAD}" srcOrd="3" destOrd="0" presId="urn:microsoft.com/office/officeart/2018/2/layout/IconVerticalSolidList"/>
    <dgm:cxn modelId="{41BA081C-02C4-4EA6-97F2-91BEA9774105}" type="presParOf" srcId="{898B7F5C-D943-4170-8C2D-AC96D19374D3}" destId="{26CE8E96-C458-48DB-A6E2-05E8E44ABEE5}" srcOrd="1" destOrd="0" presId="urn:microsoft.com/office/officeart/2018/2/layout/IconVerticalSolidList"/>
    <dgm:cxn modelId="{0E3EC56F-784C-482F-B52F-FF5E7FCE0F39}" type="presParOf" srcId="{898B7F5C-D943-4170-8C2D-AC96D19374D3}" destId="{3B5D753D-6198-40C6-BACC-74F870EA4A90}" srcOrd="2" destOrd="0" presId="urn:microsoft.com/office/officeart/2018/2/layout/IconVerticalSolidList"/>
    <dgm:cxn modelId="{4B8BDFC5-7476-4DE8-AA23-597F791DAA51}" type="presParOf" srcId="{3B5D753D-6198-40C6-BACC-74F870EA4A90}" destId="{1F3CB356-FF0E-46F2-80EB-EBB2836213B4}" srcOrd="0" destOrd="0" presId="urn:microsoft.com/office/officeart/2018/2/layout/IconVerticalSolidList"/>
    <dgm:cxn modelId="{133B47C9-80DE-4068-A49E-E7FBE8CC3B2C}" type="presParOf" srcId="{3B5D753D-6198-40C6-BACC-74F870EA4A90}" destId="{3C5F91C4-3285-4F47-828C-89C83CFA2322}" srcOrd="1" destOrd="0" presId="urn:microsoft.com/office/officeart/2018/2/layout/IconVerticalSolidList"/>
    <dgm:cxn modelId="{E47455A4-6DA3-4853-BD0D-3D8ECF6C6805}" type="presParOf" srcId="{3B5D753D-6198-40C6-BACC-74F870EA4A90}" destId="{E9C59590-F5A9-45A8-BE15-389582A545FF}" srcOrd="2" destOrd="0" presId="urn:microsoft.com/office/officeart/2018/2/layout/IconVerticalSolidList"/>
    <dgm:cxn modelId="{74048EC7-3AD8-4C79-85CF-2FE0A579A3C9}" type="presParOf" srcId="{3B5D753D-6198-40C6-BACC-74F870EA4A90}" destId="{F346822F-2F3D-4798-A20F-45EEBB8B7102}" srcOrd="3" destOrd="0" presId="urn:microsoft.com/office/officeart/2018/2/layout/IconVerticalSolidList"/>
    <dgm:cxn modelId="{541A5465-752B-4115-8F40-235DA5E15CAE}" type="presParOf" srcId="{898B7F5C-D943-4170-8C2D-AC96D19374D3}" destId="{6A288F7E-A77C-476A-B3A1-5343F0ED4D25}" srcOrd="3" destOrd="0" presId="urn:microsoft.com/office/officeart/2018/2/layout/IconVerticalSolidList"/>
    <dgm:cxn modelId="{3780C467-1C55-4125-B188-FECA30783F82}" type="presParOf" srcId="{898B7F5C-D943-4170-8C2D-AC96D19374D3}" destId="{0A286244-CBF5-45AB-8B48-7D25B2AFAEFD}" srcOrd="4" destOrd="0" presId="urn:microsoft.com/office/officeart/2018/2/layout/IconVerticalSolidList"/>
    <dgm:cxn modelId="{A0F86B29-078D-491A-BAB4-70DEA4FEC5F7}" type="presParOf" srcId="{0A286244-CBF5-45AB-8B48-7D25B2AFAEFD}" destId="{62908617-DE8B-41C3-8530-9DC7065404F1}" srcOrd="0" destOrd="0" presId="urn:microsoft.com/office/officeart/2018/2/layout/IconVerticalSolidList"/>
    <dgm:cxn modelId="{8458384D-9E85-4E48-A04D-3A1D2940BBDE}" type="presParOf" srcId="{0A286244-CBF5-45AB-8B48-7D25B2AFAEFD}" destId="{0B317F44-00F0-4C55-9943-5EAFAF7F0BBA}" srcOrd="1" destOrd="0" presId="urn:microsoft.com/office/officeart/2018/2/layout/IconVerticalSolidList"/>
    <dgm:cxn modelId="{0465F726-BE20-4A93-8BD8-7BAE1A7E7782}" type="presParOf" srcId="{0A286244-CBF5-45AB-8B48-7D25B2AFAEFD}" destId="{2C34BB4F-D756-4E69-96C1-657C1D29F32C}" srcOrd="2" destOrd="0" presId="urn:microsoft.com/office/officeart/2018/2/layout/IconVerticalSolidList"/>
    <dgm:cxn modelId="{987D09BE-A779-4328-9228-90FF8E8DAF61}" type="presParOf" srcId="{0A286244-CBF5-45AB-8B48-7D25B2AFAEFD}" destId="{41720F4F-6017-4A2F-B9C2-AC06AD13C310}" srcOrd="3" destOrd="0" presId="urn:microsoft.com/office/officeart/2018/2/layout/IconVerticalSolidList"/>
    <dgm:cxn modelId="{DFC3524C-410D-4E2A-AFF3-C95B01E29576}" type="presParOf" srcId="{898B7F5C-D943-4170-8C2D-AC96D19374D3}" destId="{72FEA871-A8FA-477E-9E35-160BCC238DE4}" srcOrd="5" destOrd="0" presId="urn:microsoft.com/office/officeart/2018/2/layout/IconVerticalSolidList"/>
    <dgm:cxn modelId="{9E3CCA48-75CA-4225-9996-49199CA921C4}" type="presParOf" srcId="{898B7F5C-D943-4170-8C2D-AC96D19374D3}" destId="{F1975012-DBE7-4202-8879-8C37457923B7}" srcOrd="6" destOrd="0" presId="urn:microsoft.com/office/officeart/2018/2/layout/IconVerticalSolidList"/>
    <dgm:cxn modelId="{5E7BEB0A-74DF-411A-959E-C69741FA956A}" type="presParOf" srcId="{F1975012-DBE7-4202-8879-8C37457923B7}" destId="{D273B138-7FF6-457D-869A-0039CCA09347}" srcOrd="0" destOrd="0" presId="urn:microsoft.com/office/officeart/2018/2/layout/IconVerticalSolidList"/>
    <dgm:cxn modelId="{CFEDD04E-9D92-4A43-B276-9E8873C16542}" type="presParOf" srcId="{F1975012-DBE7-4202-8879-8C37457923B7}" destId="{510D3AB5-7744-4EFA-A61D-B74A0545D326}" srcOrd="1" destOrd="0" presId="urn:microsoft.com/office/officeart/2018/2/layout/IconVerticalSolidList"/>
    <dgm:cxn modelId="{5BB7D8F4-565B-4572-9CFB-FC410E873F43}" type="presParOf" srcId="{F1975012-DBE7-4202-8879-8C37457923B7}" destId="{AD2379BE-60F3-450C-A80B-D7E386C6ED6D}" srcOrd="2" destOrd="0" presId="urn:microsoft.com/office/officeart/2018/2/layout/IconVerticalSolidList"/>
    <dgm:cxn modelId="{890F99C3-176F-44D7-8D7E-53E5E98FF311}" type="presParOf" srcId="{F1975012-DBE7-4202-8879-8C37457923B7}" destId="{44C61D87-8C38-4E20-9C84-CB0CB1BED7A8}" srcOrd="3" destOrd="0" presId="urn:microsoft.com/office/officeart/2018/2/layout/IconVerticalSolidList"/>
    <dgm:cxn modelId="{E55B86CE-2D5C-4777-B9FB-E098AD9670AB}" type="presParOf" srcId="{898B7F5C-D943-4170-8C2D-AC96D19374D3}" destId="{2EF69401-07B5-4DFD-9758-7AACD492A4DB}" srcOrd="7" destOrd="0" presId="urn:microsoft.com/office/officeart/2018/2/layout/IconVerticalSolidList"/>
    <dgm:cxn modelId="{ACE6150C-FF37-42C2-A81C-B583A174A4F6}" type="presParOf" srcId="{898B7F5C-D943-4170-8C2D-AC96D19374D3}" destId="{C593BD4B-8DAC-477E-A43A-554FCFDD1B32}" srcOrd="8" destOrd="0" presId="urn:microsoft.com/office/officeart/2018/2/layout/IconVerticalSolidList"/>
    <dgm:cxn modelId="{370935D6-3A28-4764-9873-1FCC27FA4000}" type="presParOf" srcId="{C593BD4B-8DAC-477E-A43A-554FCFDD1B32}" destId="{F343573A-B427-4EE8-93D3-00DE40405369}" srcOrd="0" destOrd="0" presId="urn:microsoft.com/office/officeart/2018/2/layout/IconVerticalSolidList"/>
    <dgm:cxn modelId="{57DF9A3F-3963-436B-A493-5E6730891C84}" type="presParOf" srcId="{C593BD4B-8DAC-477E-A43A-554FCFDD1B32}" destId="{DF575269-0D2F-4429-AD98-224004664122}" srcOrd="1" destOrd="0" presId="urn:microsoft.com/office/officeart/2018/2/layout/IconVerticalSolidList"/>
    <dgm:cxn modelId="{80E339F8-A46D-443D-B435-FC1A78CC5658}" type="presParOf" srcId="{C593BD4B-8DAC-477E-A43A-554FCFDD1B32}" destId="{CD302964-AC38-49BC-AFC1-3F83AFB4A477}" srcOrd="2" destOrd="0" presId="urn:microsoft.com/office/officeart/2018/2/layout/IconVerticalSolidList"/>
    <dgm:cxn modelId="{B823723D-47AE-4CD7-842A-484AD95120DE}" type="presParOf" srcId="{C593BD4B-8DAC-477E-A43A-554FCFDD1B32}" destId="{2FD6197F-36D0-4682-B21B-68082BA45FE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6ED3DB-0F8F-40AE-A73D-739F02468C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5989DA-81EA-49D4-A18A-6F2034ED3293}">
      <dgm:prSet/>
      <dgm:spPr/>
      <dgm:t>
        <a:bodyPr/>
        <a:lstStyle/>
        <a:p>
          <a:r>
            <a:rPr lang="ru-RU" b="0" i="0"/>
            <a:t>Мы рассмотрели:</a:t>
          </a:r>
          <a:endParaRPr lang="en-US"/>
        </a:p>
      </dgm:t>
    </dgm:pt>
    <dgm:pt modelId="{8072A2E5-CD00-4E1F-B536-4976EDF9DF67}" type="parTrans" cxnId="{95EDCDB2-C32C-42CA-B40E-4D46A5EF9344}">
      <dgm:prSet/>
      <dgm:spPr/>
      <dgm:t>
        <a:bodyPr/>
        <a:lstStyle/>
        <a:p>
          <a:endParaRPr lang="en-US"/>
        </a:p>
      </dgm:t>
    </dgm:pt>
    <dgm:pt modelId="{A02503CC-C39F-49A6-B594-AC314A3455C5}" type="sibTrans" cxnId="{95EDCDB2-C32C-42CA-B40E-4D46A5EF9344}">
      <dgm:prSet/>
      <dgm:spPr/>
      <dgm:t>
        <a:bodyPr/>
        <a:lstStyle/>
        <a:p>
          <a:endParaRPr lang="en-US"/>
        </a:p>
      </dgm:t>
    </dgm:pt>
    <dgm:pt modelId="{9C1D35B1-DACB-42EB-B43A-F2CF779D9F60}">
      <dgm:prSet/>
      <dgm:spPr/>
      <dgm:t>
        <a:bodyPr/>
        <a:lstStyle/>
        <a:p>
          <a:r>
            <a:rPr lang="ru-RU" b="1" i="0"/>
            <a:t>синтаксис</a:t>
          </a:r>
          <a:r>
            <a:rPr lang="ru-RU" b="0" i="0"/>
            <a:t> определения</a:t>
          </a:r>
          <a:r>
            <a:rPr lang="ru-RU" b="1" i="0"/>
            <a:t> классов</a:t>
          </a:r>
          <a:r>
            <a:rPr lang="ru-RU" b="0" i="0"/>
            <a:t> и создания </a:t>
          </a:r>
          <a:r>
            <a:rPr lang="ru-RU" b="1" i="0"/>
            <a:t>объектов;</a:t>
          </a:r>
          <a:endParaRPr lang="en-US"/>
        </a:p>
      </dgm:t>
    </dgm:pt>
    <dgm:pt modelId="{2F08249E-00C8-48F6-AFBE-D4F72366C3D2}" type="parTrans" cxnId="{CDD84689-DDE1-40CA-9454-D3177704947E}">
      <dgm:prSet/>
      <dgm:spPr/>
      <dgm:t>
        <a:bodyPr/>
        <a:lstStyle/>
        <a:p>
          <a:endParaRPr lang="en-US"/>
        </a:p>
      </dgm:t>
    </dgm:pt>
    <dgm:pt modelId="{13A689BB-31C7-4A03-9841-2F6C093FD64F}" type="sibTrans" cxnId="{CDD84689-DDE1-40CA-9454-D3177704947E}">
      <dgm:prSet/>
      <dgm:spPr/>
      <dgm:t>
        <a:bodyPr/>
        <a:lstStyle/>
        <a:p>
          <a:endParaRPr lang="en-US"/>
        </a:p>
      </dgm:t>
    </dgm:pt>
    <dgm:pt modelId="{A72E1A93-8A57-4EBC-A1BE-91A9881C437B}">
      <dgm:prSet/>
      <dgm:spPr/>
      <dgm:t>
        <a:bodyPr/>
        <a:lstStyle/>
        <a:p>
          <a:r>
            <a:rPr lang="ru-RU" b="1" i="0"/>
            <a:t>атрибуты</a:t>
          </a:r>
          <a:r>
            <a:rPr lang="ru-RU" b="0" i="0"/>
            <a:t> и </a:t>
          </a:r>
          <a:r>
            <a:rPr lang="ru-RU" b="1" i="0"/>
            <a:t>методы</a:t>
          </a:r>
          <a:r>
            <a:rPr lang="ru-RU" b="0" i="0"/>
            <a:t> класса;</a:t>
          </a:r>
          <a:endParaRPr lang="en-US"/>
        </a:p>
      </dgm:t>
    </dgm:pt>
    <dgm:pt modelId="{AABECCBB-2A8E-4CE5-97E8-2569058F4E92}" type="parTrans" cxnId="{E91BAB49-BDA5-4BC4-BE28-1C85C9DCF85D}">
      <dgm:prSet/>
      <dgm:spPr/>
      <dgm:t>
        <a:bodyPr/>
        <a:lstStyle/>
        <a:p>
          <a:endParaRPr lang="en-US"/>
        </a:p>
      </dgm:t>
    </dgm:pt>
    <dgm:pt modelId="{8DA7B453-D1CC-4CEA-8CB1-B73C9348BA7B}" type="sibTrans" cxnId="{E91BAB49-BDA5-4BC4-BE28-1C85C9DCF85D}">
      <dgm:prSet/>
      <dgm:spPr/>
      <dgm:t>
        <a:bodyPr/>
        <a:lstStyle/>
        <a:p>
          <a:endParaRPr lang="en-US"/>
        </a:p>
      </dgm:t>
    </dgm:pt>
    <dgm:pt modelId="{1A527419-E1E7-49A7-B03C-DB5D35AC46C0}">
      <dgm:prSet/>
      <dgm:spPr/>
      <dgm:t>
        <a:bodyPr/>
        <a:lstStyle/>
        <a:p>
          <a:r>
            <a:rPr lang="ru-RU" b="0" i="0"/>
            <a:t>использование </a:t>
          </a:r>
          <a:r>
            <a:rPr lang="ru-RU" b="1" i="0"/>
            <a:t>self;</a:t>
          </a:r>
          <a:endParaRPr lang="en-US"/>
        </a:p>
      </dgm:t>
    </dgm:pt>
    <dgm:pt modelId="{72406E31-8996-452F-95A5-6FF943E47D3C}" type="parTrans" cxnId="{F2971E72-E0CE-45B2-B083-8FC20E6B56F1}">
      <dgm:prSet/>
      <dgm:spPr/>
      <dgm:t>
        <a:bodyPr/>
        <a:lstStyle/>
        <a:p>
          <a:endParaRPr lang="en-US"/>
        </a:p>
      </dgm:t>
    </dgm:pt>
    <dgm:pt modelId="{D6DE17DE-EAB9-42D0-BE92-3275A5D46E5D}" type="sibTrans" cxnId="{F2971E72-E0CE-45B2-B083-8FC20E6B56F1}">
      <dgm:prSet/>
      <dgm:spPr/>
      <dgm:t>
        <a:bodyPr/>
        <a:lstStyle/>
        <a:p>
          <a:endParaRPr lang="en-US"/>
        </a:p>
      </dgm:t>
    </dgm:pt>
    <dgm:pt modelId="{1177DE57-56CB-4061-9963-EDDD5AFE87EC}">
      <dgm:prSet/>
      <dgm:spPr/>
      <dgm:t>
        <a:bodyPr/>
        <a:lstStyle/>
        <a:p>
          <a:r>
            <a:rPr lang="ru-RU" b="0" i="0"/>
            <a:t>примеры, когда ООП может быть полезно.</a:t>
          </a:r>
          <a:endParaRPr lang="en-US"/>
        </a:p>
      </dgm:t>
    </dgm:pt>
    <dgm:pt modelId="{9AD448DB-7CDB-4CCA-8DFA-5F3BCC5BA15A}" type="parTrans" cxnId="{5E150C4A-D2FD-4600-8383-16AA372AC38E}">
      <dgm:prSet/>
      <dgm:spPr/>
      <dgm:t>
        <a:bodyPr/>
        <a:lstStyle/>
        <a:p>
          <a:endParaRPr lang="en-US"/>
        </a:p>
      </dgm:t>
    </dgm:pt>
    <dgm:pt modelId="{63D3E326-8CCD-4767-A241-9BCB6B9A0858}" type="sibTrans" cxnId="{5E150C4A-D2FD-4600-8383-16AA372AC38E}">
      <dgm:prSet/>
      <dgm:spPr/>
      <dgm:t>
        <a:bodyPr/>
        <a:lstStyle/>
        <a:p>
          <a:endParaRPr lang="en-US"/>
        </a:p>
      </dgm:t>
    </dgm:pt>
    <dgm:pt modelId="{416B4662-1A0D-4060-801B-C92D01A9CD14}" type="pres">
      <dgm:prSet presAssocID="{FF6ED3DB-0F8F-40AE-A73D-739F02468CFB}" presName="vert0" presStyleCnt="0">
        <dgm:presLayoutVars>
          <dgm:dir/>
          <dgm:animOne val="branch"/>
          <dgm:animLvl val="lvl"/>
        </dgm:presLayoutVars>
      </dgm:prSet>
      <dgm:spPr/>
    </dgm:pt>
    <dgm:pt modelId="{2BF934A3-76D7-4125-A3E0-8A20AFF0D501}" type="pres">
      <dgm:prSet presAssocID="{9D5989DA-81EA-49D4-A18A-6F2034ED3293}" presName="thickLine" presStyleLbl="alignNode1" presStyleIdx="0" presStyleCnt="5"/>
      <dgm:spPr/>
    </dgm:pt>
    <dgm:pt modelId="{244A5EF4-7056-4A43-9B2E-CC5E945F3A99}" type="pres">
      <dgm:prSet presAssocID="{9D5989DA-81EA-49D4-A18A-6F2034ED3293}" presName="horz1" presStyleCnt="0"/>
      <dgm:spPr/>
    </dgm:pt>
    <dgm:pt modelId="{02266A21-44CD-4699-BD2F-C5EF67C84BF9}" type="pres">
      <dgm:prSet presAssocID="{9D5989DA-81EA-49D4-A18A-6F2034ED3293}" presName="tx1" presStyleLbl="revTx" presStyleIdx="0" presStyleCnt="5"/>
      <dgm:spPr/>
    </dgm:pt>
    <dgm:pt modelId="{8647795A-34A0-4249-83A4-46E6ACF97638}" type="pres">
      <dgm:prSet presAssocID="{9D5989DA-81EA-49D4-A18A-6F2034ED3293}" presName="vert1" presStyleCnt="0"/>
      <dgm:spPr/>
    </dgm:pt>
    <dgm:pt modelId="{320CEB46-3B23-4F24-B703-C264959B6A9F}" type="pres">
      <dgm:prSet presAssocID="{9C1D35B1-DACB-42EB-B43A-F2CF779D9F60}" presName="thickLine" presStyleLbl="alignNode1" presStyleIdx="1" presStyleCnt="5"/>
      <dgm:spPr/>
    </dgm:pt>
    <dgm:pt modelId="{483FF007-4C66-4CB4-89AA-EA4E3119A6E3}" type="pres">
      <dgm:prSet presAssocID="{9C1D35B1-DACB-42EB-B43A-F2CF779D9F60}" presName="horz1" presStyleCnt="0"/>
      <dgm:spPr/>
    </dgm:pt>
    <dgm:pt modelId="{0E60CC9D-64D1-473C-8FB6-4A1489E58EBC}" type="pres">
      <dgm:prSet presAssocID="{9C1D35B1-DACB-42EB-B43A-F2CF779D9F60}" presName="tx1" presStyleLbl="revTx" presStyleIdx="1" presStyleCnt="5"/>
      <dgm:spPr/>
    </dgm:pt>
    <dgm:pt modelId="{630012C5-0385-4585-944E-07013B607471}" type="pres">
      <dgm:prSet presAssocID="{9C1D35B1-DACB-42EB-B43A-F2CF779D9F60}" presName="vert1" presStyleCnt="0"/>
      <dgm:spPr/>
    </dgm:pt>
    <dgm:pt modelId="{B9CAE2A4-DD96-405B-9D22-A005C2588A59}" type="pres">
      <dgm:prSet presAssocID="{A72E1A93-8A57-4EBC-A1BE-91A9881C437B}" presName="thickLine" presStyleLbl="alignNode1" presStyleIdx="2" presStyleCnt="5"/>
      <dgm:spPr/>
    </dgm:pt>
    <dgm:pt modelId="{C89B0453-17C0-4298-A144-F7FBBDD30CEA}" type="pres">
      <dgm:prSet presAssocID="{A72E1A93-8A57-4EBC-A1BE-91A9881C437B}" presName="horz1" presStyleCnt="0"/>
      <dgm:spPr/>
    </dgm:pt>
    <dgm:pt modelId="{2554D3A6-B554-4131-8143-D3D54A514FF8}" type="pres">
      <dgm:prSet presAssocID="{A72E1A93-8A57-4EBC-A1BE-91A9881C437B}" presName="tx1" presStyleLbl="revTx" presStyleIdx="2" presStyleCnt="5"/>
      <dgm:spPr/>
    </dgm:pt>
    <dgm:pt modelId="{10D8140C-C357-4457-8D32-0B71BABD9200}" type="pres">
      <dgm:prSet presAssocID="{A72E1A93-8A57-4EBC-A1BE-91A9881C437B}" presName="vert1" presStyleCnt="0"/>
      <dgm:spPr/>
    </dgm:pt>
    <dgm:pt modelId="{102B35A3-7F57-4A58-8EC5-08F8B76C768D}" type="pres">
      <dgm:prSet presAssocID="{1A527419-E1E7-49A7-B03C-DB5D35AC46C0}" presName="thickLine" presStyleLbl="alignNode1" presStyleIdx="3" presStyleCnt="5"/>
      <dgm:spPr/>
    </dgm:pt>
    <dgm:pt modelId="{DF6B9542-A9C1-423F-9C20-F4D3D9320E96}" type="pres">
      <dgm:prSet presAssocID="{1A527419-E1E7-49A7-B03C-DB5D35AC46C0}" presName="horz1" presStyleCnt="0"/>
      <dgm:spPr/>
    </dgm:pt>
    <dgm:pt modelId="{473A6C46-92EB-494D-8074-95ED7F1AC975}" type="pres">
      <dgm:prSet presAssocID="{1A527419-E1E7-49A7-B03C-DB5D35AC46C0}" presName="tx1" presStyleLbl="revTx" presStyleIdx="3" presStyleCnt="5"/>
      <dgm:spPr/>
    </dgm:pt>
    <dgm:pt modelId="{FE1BBE2A-0F6B-431B-B882-7D6A62B3C2C2}" type="pres">
      <dgm:prSet presAssocID="{1A527419-E1E7-49A7-B03C-DB5D35AC46C0}" presName="vert1" presStyleCnt="0"/>
      <dgm:spPr/>
    </dgm:pt>
    <dgm:pt modelId="{C2E4D7AF-D1A7-402E-A70A-984B1A624301}" type="pres">
      <dgm:prSet presAssocID="{1177DE57-56CB-4061-9963-EDDD5AFE87EC}" presName="thickLine" presStyleLbl="alignNode1" presStyleIdx="4" presStyleCnt="5"/>
      <dgm:spPr/>
    </dgm:pt>
    <dgm:pt modelId="{76A8C2D9-6136-45CE-B685-2BAB48940ABB}" type="pres">
      <dgm:prSet presAssocID="{1177DE57-56CB-4061-9963-EDDD5AFE87EC}" presName="horz1" presStyleCnt="0"/>
      <dgm:spPr/>
    </dgm:pt>
    <dgm:pt modelId="{DDA71EC3-7C80-4015-A1EE-B251E512A0EC}" type="pres">
      <dgm:prSet presAssocID="{1177DE57-56CB-4061-9963-EDDD5AFE87EC}" presName="tx1" presStyleLbl="revTx" presStyleIdx="4" presStyleCnt="5"/>
      <dgm:spPr/>
    </dgm:pt>
    <dgm:pt modelId="{C6781F75-CCEB-4109-8852-A9451410831E}" type="pres">
      <dgm:prSet presAssocID="{1177DE57-56CB-4061-9963-EDDD5AFE87EC}" presName="vert1" presStyleCnt="0"/>
      <dgm:spPr/>
    </dgm:pt>
  </dgm:ptLst>
  <dgm:cxnLst>
    <dgm:cxn modelId="{EF26B140-828A-44E8-8D7F-9BBBD6338E69}" type="presOf" srcId="{FF6ED3DB-0F8F-40AE-A73D-739F02468CFB}" destId="{416B4662-1A0D-4060-801B-C92D01A9CD14}" srcOrd="0" destOrd="0" presId="urn:microsoft.com/office/officeart/2008/layout/LinedList"/>
    <dgm:cxn modelId="{E91BAB49-BDA5-4BC4-BE28-1C85C9DCF85D}" srcId="{FF6ED3DB-0F8F-40AE-A73D-739F02468CFB}" destId="{A72E1A93-8A57-4EBC-A1BE-91A9881C437B}" srcOrd="2" destOrd="0" parTransId="{AABECCBB-2A8E-4CE5-97E8-2569058F4E92}" sibTransId="{8DA7B453-D1CC-4CEA-8CB1-B73C9348BA7B}"/>
    <dgm:cxn modelId="{5E150C4A-D2FD-4600-8383-16AA372AC38E}" srcId="{FF6ED3DB-0F8F-40AE-A73D-739F02468CFB}" destId="{1177DE57-56CB-4061-9963-EDDD5AFE87EC}" srcOrd="4" destOrd="0" parTransId="{9AD448DB-7CDB-4CCA-8DFA-5F3BCC5BA15A}" sibTransId="{63D3E326-8CCD-4767-A241-9BCB6B9A0858}"/>
    <dgm:cxn modelId="{F2971E72-E0CE-45B2-B083-8FC20E6B56F1}" srcId="{FF6ED3DB-0F8F-40AE-A73D-739F02468CFB}" destId="{1A527419-E1E7-49A7-B03C-DB5D35AC46C0}" srcOrd="3" destOrd="0" parTransId="{72406E31-8996-452F-95A5-6FF943E47D3C}" sibTransId="{D6DE17DE-EAB9-42D0-BE92-3275A5D46E5D}"/>
    <dgm:cxn modelId="{CDD84689-DDE1-40CA-9454-D3177704947E}" srcId="{FF6ED3DB-0F8F-40AE-A73D-739F02468CFB}" destId="{9C1D35B1-DACB-42EB-B43A-F2CF779D9F60}" srcOrd="1" destOrd="0" parTransId="{2F08249E-00C8-48F6-AFBE-D4F72366C3D2}" sibTransId="{13A689BB-31C7-4A03-9841-2F6C093FD64F}"/>
    <dgm:cxn modelId="{DDAEF2A4-B35C-4299-B63F-80D52CE4CB1A}" type="presOf" srcId="{1177DE57-56CB-4061-9963-EDDD5AFE87EC}" destId="{DDA71EC3-7C80-4015-A1EE-B251E512A0EC}" srcOrd="0" destOrd="0" presId="urn:microsoft.com/office/officeart/2008/layout/LinedList"/>
    <dgm:cxn modelId="{95EDCDB2-C32C-42CA-B40E-4D46A5EF9344}" srcId="{FF6ED3DB-0F8F-40AE-A73D-739F02468CFB}" destId="{9D5989DA-81EA-49D4-A18A-6F2034ED3293}" srcOrd="0" destOrd="0" parTransId="{8072A2E5-CD00-4E1F-B536-4976EDF9DF67}" sibTransId="{A02503CC-C39F-49A6-B594-AC314A3455C5}"/>
    <dgm:cxn modelId="{27C696C8-4DA6-4B97-B860-C4CBDA84BC66}" type="presOf" srcId="{9C1D35B1-DACB-42EB-B43A-F2CF779D9F60}" destId="{0E60CC9D-64D1-473C-8FB6-4A1489E58EBC}" srcOrd="0" destOrd="0" presId="urn:microsoft.com/office/officeart/2008/layout/LinedList"/>
    <dgm:cxn modelId="{D91E9FD5-3EA5-4541-9F9E-CC83FC7992AD}" type="presOf" srcId="{A72E1A93-8A57-4EBC-A1BE-91A9881C437B}" destId="{2554D3A6-B554-4131-8143-D3D54A514FF8}" srcOrd="0" destOrd="0" presId="urn:microsoft.com/office/officeart/2008/layout/LinedList"/>
    <dgm:cxn modelId="{32C5E7E0-36D4-4442-9425-4E3376A4FEEC}" type="presOf" srcId="{1A527419-E1E7-49A7-B03C-DB5D35AC46C0}" destId="{473A6C46-92EB-494D-8074-95ED7F1AC975}" srcOrd="0" destOrd="0" presId="urn:microsoft.com/office/officeart/2008/layout/LinedList"/>
    <dgm:cxn modelId="{255EA7F3-F589-4474-9026-1864CCFBE499}" type="presOf" srcId="{9D5989DA-81EA-49D4-A18A-6F2034ED3293}" destId="{02266A21-44CD-4699-BD2F-C5EF67C84BF9}" srcOrd="0" destOrd="0" presId="urn:microsoft.com/office/officeart/2008/layout/LinedList"/>
    <dgm:cxn modelId="{9434CFA6-2350-4CDB-B53C-7C856CEEE11B}" type="presParOf" srcId="{416B4662-1A0D-4060-801B-C92D01A9CD14}" destId="{2BF934A3-76D7-4125-A3E0-8A20AFF0D501}" srcOrd="0" destOrd="0" presId="urn:microsoft.com/office/officeart/2008/layout/LinedList"/>
    <dgm:cxn modelId="{650C9BAF-5C35-4AB2-843E-693B37F9966D}" type="presParOf" srcId="{416B4662-1A0D-4060-801B-C92D01A9CD14}" destId="{244A5EF4-7056-4A43-9B2E-CC5E945F3A99}" srcOrd="1" destOrd="0" presId="urn:microsoft.com/office/officeart/2008/layout/LinedList"/>
    <dgm:cxn modelId="{65C42AAC-1AF4-41B0-836F-49E64934B9AD}" type="presParOf" srcId="{244A5EF4-7056-4A43-9B2E-CC5E945F3A99}" destId="{02266A21-44CD-4699-BD2F-C5EF67C84BF9}" srcOrd="0" destOrd="0" presId="urn:microsoft.com/office/officeart/2008/layout/LinedList"/>
    <dgm:cxn modelId="{EFF4D0CC-64C0-45D0-918B-CD5CFB694820}" type="presParOf" srcId="{244A5EF4-7056-4A43-9B2E-CC5E945F3A99}" destId="{8647795A-34A0-4249-83A4-46E6ACF97638}" srcOrd="1" destOrd="0" presId="urn:microsoft.com/office/officeart/2008/layout/LinedList"/>
    <dgm:cxn modelId="{76C15863-EAAC-4584-89FD-D0F06D3184C9}" type="presParOf" srcId="{416B4662-1A0D-4060-801B-C92D01A9CD14}" destId="{320CEB46-3B23-4F24-B703-C264959B6A9F}" srcOrd="2" destOrd="0" presId="urn:microsoft.com/office/officeart/2008/layout/LinedList"/>
    <dgm:cxn modelId="{012CCF9B-EC73-4B8E-8531-96D5F5088A5E}" type="presParOf" srcId="{416B4662-1A0D-4060-801B-C92D01A9CD14}" destId="{483FF007-4C66-4CB4-89AA-EA4E3119A6E3}" srcOrd="3" destOrd="0" presId="urn:microsoft.com/office/officeart/2008/layout/LinedList"/>
    <dgm:cxn modelId="{3606CC55-0BAB-4286-9EE1-277536D28442}" type="presParOf" srcId="{483FF007-4C66-4CB4-89AA-EA4E3119A6E3}" destId="{0E60CC9D-64D1-473C-8FB6-4A1489E58EBC}" srcOrd="0" destOrd="0" presId="urn:microsoft.com/office/officeart/2008/layout/LinedList"/>
    <dgm:cxn modelId="{88E5AA4A-EFD4-4E89-A2EF-08BC363B116D}" type="presParOf" srcId="{483FF007-4C66-4CB4-89AA-EA4E3119A6E3}" destId="{630012C5-0385-4585-944E-07013B607471}" srcOrd="1" destOrd="0" presId="urn:microsoft.com/office/officeart/2008/layout/LinedList"/>
    <dgm:cxn modelId="{C5E534F9-512E-4104-906A-EC61EF48D275}" type="presParOf" srcId="{416B4662-1A0D-4060-801B-C92D01A9CD14}" destId="{B9CAE2A4-DD96-405B-9D22-A005C2588A59}" srcOrd="4" destOrd="0" presId="urn:microsoft.com/office/officeart/2008/layout/LinedList"/>
    <dgm:cxn modelId="{F93558E5-E083-4660-88A1-9F23215E866C}" type="presParOf" srcId="{416B4662-1A0D-4060-801B-C92D01A9CD14}" destId="{C89B0453-17C0-4298-A144-F7FBBDD30CEA}" srcOrd="5" destOrd="0" presId="urn:microsoft.com/office/officeart/2008/layout/LinedList"/>
    <dgm:cxn modelId="{0C48CD2F-A550-4116-A08A-FA97BFDC3237}" type="presParOf" srcId="{C89B0453-17C0-4298-A144-F7FBBDD30CEA}" destId="{2554D3A6-B554-4131-8143-D3D54A514FF8}" srcOrd="0" destOrd="0" presId="urn:microsoft.com/office/officeart/2008/layout/LinedList"/>
    <dgm:cxn modelId="{6A3A393D-77F4-444E-86A0-CBC1E023B056}" type="presParOf" srcId="{C89B0453-17C0-4298-A144-F7FBBDD30CEA}" destId="{10D8140C-C357-4457-8D32-0B71BABD9200}" srcOrd="1" destOrd="0" presId="urn:microsoft.com/office/officeart/2008/layout/LinedList"/>
    <dgm:cxn modelId="{0A9A9895-CB1C-4E36-A97A-C0B5E5B96963}" type="presParOf" srcId="{416B4662-1A0D-4060-801B-C92D01A9CD14}" destId="{102B35A3-7F57-4A58-8EC5-08F8B76C768D}" srcOrd="6" destOrd="0" presId="urn:microsoft.com/office/officeart/2008/layout/LinedList"/>
    <dgm:cxn modelId="{1B418EAB-BB7A-406B-AEEA-BC4808E89CCB}" type="presParOf" srcId="{416B4662-1A0D-4060-801B-C92D01A9CD14}" destId="{DF6B9542-A9C1-423F-9C20-F4D3D9320E96}" srcOrd="7" destOrd="0" presId="urn:microsoft.com/office/officeart/2008/layout/LinedList"/>
    <dgm:cxn modelId="{80741833-95A7-4C1A-BBC0-6C5EAF306B25}" type="presParOf" srcId="{DF6B9542-A9C1-423F-9C20-F4D3D9320E96}" destId="{473A6C46-92EB-494D-8074-95ED7F1AC975}" srcOrd="0" destOrd="0" presId="urn:microsoft.com/office/officeart/2008/layout/LinedList"/>
    <dgm:cxn modelId="{2CB7958E-E09E-49D6-9175-ADB47A9CAA9E}" type="presParOf" srcId="{DF6B9542-A9C1-423F-9C20-F4D3D9320E96}" destId="{FE1BBE2A-0F6B-431B-B882-7D6A62B3C2C2}" srcOrd="1" destOrd="0" presId="urn:microsoft.com/office/officeart/2008/layout/LinedList"/>
    <dgm:cxn modelId="{CA02BE1E-3672-45B2-8474-E124DA6A5CFB}" type="presParOf" srcId="{416B4662-1A0D-4060-801B-C92D01A9CD14}" destId="{C2E4D7AF-D1A7-402E-A70A-984B1A624301}" srcOrd="8" destOrd="0" presId="urn:microsoft.com/office/officeart/2008/layout/LinedList"/>
    <dgm:cxn modelId="{8E592141-DBCC-4DA6-AA90-7777F8FC51FD}" type="presParOf" srcId="{416B4662-1A0D-4060-801B-C92D01A9CD14}" destId="{76A8C2D9-6136-45CE-B685-2BAB48940ABB}" srcOrd="9" destOrd="0" presId="urn:microsoft.com/office/officeart/2008/layout/LinedList"/>
    <dgm:cxn modelId="{64180710-00FD-44DE-826D-978409DE1BB3}" type="presParOf" srcId="{76A8C2D9-6136-45CE-B685-2BAB48940ABB}" destId="{DDA71EC3-7C80-4015-A1EE-B251E512A0EC}" srcOrd="0" destOrd="0" presId="urn:microsoft.com/office/officeart/2008/layout/LinedList"/>
    <dgm:cxn modelId="{12E42E2E-E11F-4BFA-BC33-B31FEC83546B}" type="presParOf" srcId="{76A8C2D9-6136-45CE-B685-2BAB48940ABB}" destId="{C6781F75-CCEB-4109-8852-A9451410831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D30B5-8263-4CBB-810F-8CED3A07A59B}">
      <dsp:nvSpPr>
        <dsp:cNvPr id="0" name=""/>
        <dsp:cNvSpPr/>
      </dsp:nvSpPr>
      <dsp:spPr>
        <a:xfrm>
          <a:off x="0" y="3404"/>
          <a:ext cx="10515600" cy="7251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3D0A2C-2D5F-442F-8FC5-64E3102B1DEC}">
      <dsp:nvSpPr>
        <dsp:cNvPr id="0" name=""/>
        <dsp:cNvSpPr/>
      </dsp:nvSpPr>
      <dsp:spPr>
        <a:xfrm>
          <a:off x="219348" y="166556"/>
          <a:ext cx="398815" cy="3988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C3A8C-DD28-4D8D-94CD-89876ED11CAD}">
      <dsp:nvSpPr>
        <dsp:cNvPr id="0" name=""/>
        <dsp:cNvSpPr/>
      </dsp:nvSpPr>
      <dsp:spPr>
        <a:xfrm>
          <a:off x="837512" y="3404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В предыдущем разделе мы научились определять классы и создавать объекты. </a:t>
          </a:r>
          <a:endParaRPr lang="en-US" sz="1900" kern="1200"/>
        </a:p>
      </dsp:txBody>
      <dsp:txXfrm>
        <a:off x="837512" y="3404"/>
        <a:ext cx="9678087" cy="725119"/>
      </dsp:txXfrm>
    </dsp:sp>
    <dsp:sp modelId="{1F3CB356-FF0E-46F2-80EB-EBB2836213B4}">
      <dsp:nvSpPr>
        <dsp:cNvPr id="0" name=""/>
        <dsp:cNvSpPr/>
      </dsp:nvSpPr>
      <dsp:spPr>
        <a:xfrm>
          <a:off x="0" y="909803"/>
          <a:ext cx="10515600" cy="7251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F91C4-3285-4F47-828C-89C83CFA2322}">
      <dsp:nvSpPr>
        <dsp:cNvPr id="0" name=""/>
        <dsp:cNvSpPr/>
      </dsp:nvSpPr>
      <dsp:spPr>
        <a:xfrm>
          <a:off x="219348" y="1072955"/>
          <a:ext cx="398815" cy="3988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6822F-2F3D-4798-A20F-45EEBB8B7102}">
      <dsp:nvSpPr>
        <dsp:cNvPr id="0" name=""/>
        <dsp:cNvSpPr/>
      </dsp:nvSpPr>
      <dsp:spPr>
        <a:xfrm>
          <a:off x="837512" y="909803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Основная их задача — объединять данные и действия над ними. </a:t>
          </a:r>
          <a:endParaRPr lang="en-US" sz="1900" kern="1200"/>
        </a:p>
      </dsp:txBody>
      <dsp:txXfrm>
        <a:off x="837512" y="909803"/>
        <a:ext cx="9678087" cy="725119"/>
      </dsp:txXfrm>
    </dsp:sp>
    <dsp:sp modelId="{62908617-DE8B-41C3-8530-9DC7065404F1}">
      <dsp:nvSpPr>
        <dsp:cNvPr id="0" name=""/>
        <dsp:cNvSpPr/>
      </dsp:nvSpPr>
      <dsp:spPr>
        <a:xfrm>
          <a:off x="0" y="1816202"/>
          <a:ext cx="10515600" cy="72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17F44-00F0-4C55-9943-5EAFAF7F0BBA}">
      <dsp:nvSpPr>
        <dsp:cNvPr id="0" name=""/>
        <dsp:cNvSpPr/>
      </dsp:nvSpPr>
      <dsp:spPr>
        <a:xfrm>
          <a:off x="219348" y="1979354"/>
          <a:ext cx="398815" cy="3988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20F4F-6017-4A2F-B9C2-AC06AD13C310}">
      <dsp:nvSpPr>
        <dsp:cNvPr id="0" name=""/>
        <dsp:cNvSpPr/>
      </dsp:nvSpPr>
      <dsp:spPr>
        <a:xfrm>
          <a:off x="837512" y="1816202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Эти же задачи можно решать обычными </a:t>
          </a:r>
          <a:r>
            <a:rPr lang="ru-RU" sz="1900" b="1" i="0" kern="1200"/>
            <a:t>функциями</a:t>
          </a:r>
          <a:r>
            <a:rPr lang="ru-RU" sz="1900" b="0" i="0" kern="1200"/>
            <a:t> и </a:t>
          </a:r>
          <a:r>
            <a:rPr lang="ru-RU" sz="1900" b="1" i="0" kern="1200"/>
            <a:t>коллекциями</a:t>
          </a:r>
          <a:r>
            <a:rPr lang="ru-RU" sz="1900" b="0" i="0" kern="1200"/>
            <a:t> (словарями / списками).</a:t>
          </a:r>
          <a:endParaRPr lang="en-US" sz="1900" kern="1200"/>
        </a:p>
      </dsp:txBody>
      <dsp:txXfrm>
        <a:off x="837512" y="1816202"/>
        <a:ext cx="9678087" cy="725119"/>
      </dsp:txXfrm>
    </dsp:sp>
    <dsp:sp modelId="{D273B138-7FF6-457D-869A-0039CCA09347}">
      <dsp:nvSpPr>
        <dsp:cNvPr id="0" name=""/>
        <dsp:cNvSpPr/>
      </dsp:nvSpPr>
      <dsp:spPr>
        <a:xfrm>
          <a:off x="0" y="2722601"/>
          <a:ext cx="10515600" cy="725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D3AB5-7744-4EFA-A61D-B74A0545D326}">
      <dsp:nvSpPr>
        <dsp:cNvPr id="0" name=""/>
        <dsp:cNvSpPr/>
      </dsp:nvSpPr>
      <dsp:spPr>
        <a:xfrm>
          <a:off x="219348" y="2885753"/>
          <a:ext cx="398815" cy="39881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1D87-8C38-4E20-9C84-CB0CB1BED7A8}">
      <dsp:nvSpPr>
        <dsp:cNvPr id="0" name=""/>
        <dsp:cNvSpPr/>
      </dsp:nvSpPr>
      <dsp:spPr>
        <a:xfrm>
          <a:off x="837512" y="2722601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Разница в том, что для ряда задач ООП является более подходящим инструментом и позволяет эти задачи решать проще. </a:t>
          </a:r>
          <a:endParaRPr lang="en-US" sz="1900" kern="1200"/>
        </a:p>
      </dsp:txBody>
      <dsp:txXfrm>
        <a:off x="837512" y="2722601"/>
        <a:ext cx="9678087" cy="725119"/>
      </dsp:txXfrm>
    </dsp:sp>
    <dsp:sp modelId="{F343573A-B427-4EE8-93D3-00DE40405369}">
      <dsp:nvSpPr>
        <dsp:cNvPr id="0" name=""/>
        <dsp:cNvSpPr/>
      </dsp:nvSpPr>
      <dsp:spPr>
        <a:xfrm>
          <a:off x="0" y="3629000"/>
          <a:ext cx="10515600" cy="7251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75269-0D2F-4429-AD98-224004664122}">
      <dsp:nvSpPr>
        <dsp:cNvPr id="0" name=""/>
        <dsp:cNvSpPr/>
      </dsp:nvSpPr>
      <dsp:spPr>
        <a:xfrm>
          <a:off x="219348" y="3792152"/>
          <a:ext cx="398815" cy="39881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6197F-36D0-4682-B21B-68082BA45FEC}">
      <dsp:nvSpPr>
        <dsp:cNvPr id="0" name=""/>
        <dsp:cNvSpPr/>
      </dsp:nvSpPr>
      <dsp:spPr>
        <a:xfrm>
          <a:off x="837512" y="3629000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Рассмотрим ещё несколько примеров, чтобы у вас появилась интуиция, в каких ситуациях стоит рассматривать переход от простых функций к классам.</a:t>
          </a:r>
          <a:endParaRPr lang="en-US" sz="1900" kern="1200"/>
        </a:p>
      </dsp:txBody>
      <dsp:txXfrm>
        <a:off x="837512" y="3629000"/>
        <a:ext cx="9678087" cy="725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934A3-76D7-4125-A3E0-8A20AFF0D501}">
      <dsp:nvSpPr>
        <dsp:cNvPr id="0" name=""/>
        <dsp:cNvSpPr/>
      </dsp:nvSpPr>
      <dsp:spPr>
        <a:xfrm>
          <a:off x="0" y="53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266A21-44CD-4699-BD2F-C5EF67C84BF9}">
      <dsp:nvSpPr>
        <dsp:cNvPr id="0" name=""/>
        <dsp:cNvSpPr/>
      </dsp:nvSpPr>
      <dsp:spPr>
        <a:xfrm>
          <a:off x="0" y="53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Мы рассмотрели:</a:t>
          </a:r>
          <a:endParaRPr lang="en-US" sz="2400" kern="1200"/>
        </a:p>
      </dsp:txBody>
      <dsp:txXfrm>
        <a:off x="0" y="531"/>
        <a:ext cx="5181600" cy="870055"/>
      </dsp:txXfrm>
    </dsp:sp>
    <dsp:sp modelId="{320CEB46-3B23-4F24-B703-C264959B6A9F}">
      <dsp:nvSpPr>
        <dsp:cNvPr id="0" name=""/>
        <dsp:cNvSpPr/>
      </dsp:nvSpPr>
      <dsp:spPr>
        <a:xfrm>
          <a:off x="0" y="870586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60CC9D-64D1-473C-8FB6-4A1489E58EBC}">
      <dsp:nvSpPr>
        <dsp:cNvPr id="0" name=""/>
        <dsp:cNvSpPr/>
      </dsp:nvSpPr>
      <dsp:spPr>
        <a:xfrm>
          <a:off x="0" y="870586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/>
            <a:t>синтаксис</a:t>
          </a:r>
          <a:r>
            <a:rPr lang="ru-RU" sz="2400" b="0" i="0" kern="1200"/>
            <a:t> определения</a:t>
          </a:r>
          <a:r>
            <a:rPr lang="ru-RU" sz="2400" b="1" i="0" kern="1200"/>
            <a:t> классов</a:t>
          </a:r>
          <a:r>
            <a:rPr lang="ru-RU" sz="2400" b="0" i="0" kern="1200"/>
            <a:t> и создания </a:t>
          </a:r>
          <a:r>
            <a:rPr lang="ru-RU" sz="2400" b="1" i="0" kern="1200"/>
            <a:t>объектов;</a:t>
          </a:r>
          <a:endParaRPr lang="en-US" sz="2400" kern="1200"/>
        </a:p>
      </dsp:txBody>
      <dsp:txXfrm>
        <a:off x="0" y="870586"/>
        <a:ext cx="5181600" cy="870055"/>
      </dsp:txXfrm>
    </dsp:sp>
    <dsp:sp modelId="{B9CAE2A4-DD96-405B-9D22-A005C2588A59}">
      <dsp:nvSpPr>
        <dsp:cNvPr id="0" name=""/>
        <dsp:cNvSpPr/>
      </dsp:nvSpPr>
      <dsp:spPr>
        <a:xfrm>
          <a:off x="0" y="174064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54D3A6-B554-4131-8143-D3D54A514FF8}">
      <dsp:nvSpPr>
        <dsp:cNvPr id="0" name=""/>
        <dsp:cNvSpPr/>
      </dsp:nvSpPr>
      <dsp:spPr>
        <a:xfrm>
          <a:off x="0" y="174064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/>
            <a:t>атрибуты</a:t>
          </a:r>
          <a:r>
            <a:rPr lang="ru-RU" sz="2400" b="0" i="0" kern="1200"/>
            <a:t> и </a:t>
          </a:r>
          <a:r>
            <a:rPr lang="ru-RU" sz="2400" b="1" i="0" kern="1200"/>
            <a:t>методы</a:t>
          </a:r>
          <a:r>
            <a:rPr lang="ru-RU" sz="2400" b="0" i="0" kern="1200"/>
            <a:t> класса;</a:t>
          </a:r>
          <a:endParaRPr lang="en-US" sz="2400" kern="1200"/>
        </a:p>
      </dsp:txBody>
      <dsp:txXfrm>
        <a:off x="0" y="1740641"/>
        <a:ext cx="5181600" cy="870055"/>
      </dsp:txXfrm>
    </dsp:sp>
    <dsp:sp modelId="{102B35A3-7F57-4A58-8EC5-08F8B76C768D}">
      <dsp:nvSpPr>
        <dsp:cNvPr id="0" name=""/>
        <dsp:cNvSpPr/>
      </dsp:nvSpPr>
      <dsp:spPr>
        <a:xfrm>
          <a:off x="0" y="2610696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A6C46-92EB-494D-8074-95ED7F1AC975}">
      <dsp:nvSpPr>
        <dsp:cNvPr id="0" name=""/>
        <dsp:cNvSpPr/>
      </dsp:nvSpPr>
      <dsp:spPr>
        <a:xfrm>
          <a:off x="0" y="2610696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использование </a:t>
          </a:r>
          <a:r>
            <a:rPr lang="ru-RU" sz="2400" b="1" i="0" kern="1200"/>
            <a:t>self;</a:t>
          </a:r>
          <a:endParaRPr lang="en-US" sz="2400" kern="1200"/>
        </a:p>
      </dsp:txBody>
      <dsp:txXfrm>
        <a:off x="0" y="2610696"/>
        <a:ext cx="5181600" cy="870055"/>
      </dsp:txXfrm>
    </dsp:sp>
    <dsp:sp modelId="{C2E4D7AF-D1A7-402E-A70A-984B1A624301}">
      <dsp:nvSpPr>
        <dsp:cNvPr id="0" name=""/>
        <dsp:cNvSpPr/>
      </dsp:nvSpPr>
      <dsp:spPr>
        <a:xfrm>
          <a:off x="0" y="348075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71EC3-7C80-4015-A1EE-B251E512A0EC}">
      <dsp:nvSpPr>
        <dsp:cNvPr id="0" name=""/>
        <dsp:cNvSpPr/>
      </dsp:nvSpPr>
      <dsp:spPr>
        <a:xfrm>
          <a:off x="0" y="348075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примеры, когда ООП может быть полезно.</a:t>
          </a:r>
          <a:endParaRPr lang="en-US" sz="2400" kern="1200"/>
        </a:p>
      </dsp:txBody>
      <dsp:txXfrm>
        <a:off x="0" y="3480751"/>
        <a:ext cx="5181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A94CC-B891-DFB3-656E-DD4FD795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D17C3B-3548-0F8E-1B12-23C558036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BF0844-ACDA-D4A4-131C-C84242455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A7FBE6-5263-6AB7-424A-BC96CAB1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30A925-91FA-7AA5-5484-18CBA03F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361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D56C0-C1CB-75C5-52EF-12841FC5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C0A781-6378-43B3-0F69-8352A78EC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4FED4B-8CFE-D3E5-44F4-F3B5A88F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842A6A-87AC-DFAC-35EA-CC85298F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8A2035-58C4-40AA-8917-205AD03B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034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72E52F-8DD0-05EC-5186-9DCAD4FB3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677AAA-8320-7453-F95A-6685CDC4E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4B6D7A-CA47-66BE-2191-77D5EE9D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29FADA-9AE1-298E-3F8C-83FFCA1B1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BA43D-CBBC-C7B9-7F3B-DE652300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3691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7FCE8-2D2D-AC3D-DB68-9C2A6FA0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9E2E41-6F7A-0A7A-D325-B34C68A87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EF9BA4-C800-5D1C-379C-A122F58E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0F72D0-EAAF-11A0-DE7D-C04E3076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A3348A-3944-DE98-D196-4E1B3481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3199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C2518-FB64-0BB1-588E-03E1895A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77BE3B-B591-14F1-1CE4-36985565D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892F9E-F251-CF42-462F-050C01A6E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46BC90-63F5-91C9-3536-824A3807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BDC3F9-3B23-076C-68B5-5016C0D7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326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47ADE-47DA-9252-D3D9-101F2C53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72D375-5187-EB70-83B9-B31E2D212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A3F303-2961-AFD1-035B-785B5E3FE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E81A5D-8051-EE74-C514-35A0F2E2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33CF4D-3232-7DB7-2AF0-0E30553B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8A9C48-E8C3-3696-8C13-49A1F1EA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50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6BD45-4E2E-DE2C-2FDD-C01C205F8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672729-B35B-0FBB-AEB8-16315ECA8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6E1C72-D8AF-27CF-AB87-8C724B9A8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DB6F4D-28D2-0080-5E20-8BB53F42D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61CF337-1AC3-E3F0-59FA-23E6482D6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40160C-FBFE-E93B-6BB5-9704064A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F6193C-81F1-0600-258A-FB1B6790E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B23424-C6F7-92E1-6386-018D7A1C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5864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3D6CE-4ADD-7351-E85F-28459F84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6F66E0-2266-851A-19E1-EBD17A31E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58E1CF-366A-1C96-EB19-AA869860B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D5E6D4-88D1-80A4-9B66-684854080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3917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FD896C8-BDB2-88F7-0CD7-EEFB3A69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C971FC9-0203-2FF7-127E-61565E2B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7FB283-8A8F-66A5-9925-EF6246004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0985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F5C5C-D43B-70BC-DA5F-D745D0BBA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11C346-96DD-1771-1743-2F935C153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3B3C6D-37F1-EE8D-C501-B52CEA9D0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67CCDB-0092-026D-36AA-630A3F063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83004B-2AD4-D1BA-A40C-95CD2CFC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BDF88A-0EE9-56CF-5922-7E429569C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019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C8F4E-DE39-6A9E-2299-0DAAADEA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40B41CC-6D1F-E182-FD88-C9BA497EC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8082F5-330A-777D-C73A-25F79885E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DEB78C-F89E-2ECF-46AB-A7E0D3CB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5EA9CB-4E90-CF7C-2659-2EC9463A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A5E70F-BFD1-6E1C-FDEA-84966EBF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3173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115E3-DDD0-49B2-85AF-AB06AFC0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9A8C70-8435-7470-4B6D-FC3032BDC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F884F6-AC34-FBED-2956-75947A808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48443D-57BE-6902-B241-A8F12AF4A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984336-637D-2F14-2AA8-285529E6FC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171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52EB3-5037-DD7D-31C3-088C1DA2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4422" y="1843881"/>
            <a:ext cx="5617108" cy="1297115"/>
          </a:xfrm>
        </p:spPr>
        <p:txBody>
          <a:bodyPr anchor="t">
            <a:normAutofit/>
          </a:bodyPr>
          <a:lstStyle/>
          <a:p>
            <a:pPr algn="l"/>
            <a:r>
              <a:rPr lang="ru-RU" sz="4000" b="1" i="0" dirty="0">
                <a:solidFill>
                  <a:schemeClr val="tx2"/>
                </a:solidFill>
                <a:effectLst/>
                <a:latin typeface="Mont"/>
              </a:rPr>
              <a:t>Лекция 3. Классы и ООП</a:t>
            </a:r>
            <a:endParaRPr lang="ru-KZ" sz="40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AFA64E-9539-9D8B-D5C8-DCE691D0E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ru-RU" sz="2000">
                <a:solidFill>
                  <a:schemeClr val="tx2"/>
                </a:solidFill>
              </a:rPr>
              <a:t>Машинное обучение</a:t>
            </a:r>
          </a:p>
          <a:p>
            <a:pPr algn="l"/>
            <a:r>
              <a:rPr lang="ru-RU" sz="2000">
                <a:solidFill>
                  <a:schemeClr val="tx2"/>
                </a:solidFill>
              </a:rPr>
              <a:t>Лектор: Оспан А.Г.</a:t>
            </a:r>
            <a:endParaRPr lang="ru-KZ" sz="2000">
              <a:solidFill>
                <a:schemeClr val="tx2"/>
              </a:solidFill>
            </a:endParaRPr>
          </a:p>
        </p:txBody>
      </p:sp>
      <p:pic>
        <p:nvPicPr>
          <p:cNvPr id="7" name="Graphic 6" descr="Преподаватель">
            <a:extLst>
              <a:ext uri="{FF2B5EF4-FFF2-40B4-BE49-F238E27FC236}">
                <a16:creationId xmlns:a16="http://schemas.microsoft.com/office/drawing/2014/main" id="{078527BB-5FA5-083D-677F-DBF671106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8924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E29A9B-4828-C37D-C713-45BE724AF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553064"/>
            <a:ext cx="5181600" cy="271999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Обе проблемы решились бы, если задавать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атрибутам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исходное значение, для этого у классов есть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метод инициализации </a:t>
            </a:r>
            <a:r>
              <a:rPr lang="ru-RU" b="1" i="0" dirty="0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__</a:t>
            </a:r>
            <a:r>
              <a:rPr lang="ru-RU" b="1" i="0" dirty="0" err="1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init</a:t>
            </a:r>
            <a:r>
              <a:rPr lang="ru-RU" b="1" i="0" dirty="0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__</a:t>
            </a:r>
            <a:r>
              <a:rPr lang="ru-RU" b="0" i="0" dirty="0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Если мы определим метод с таким именем, код в нём вызовется при создании объекта.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714A66-42C0-162B-4683-579527C71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66792" y="316523"/>
            <a:ext cx="4487008" cy="5860440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700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__(self):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[]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9330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23E202-552A-EACF-37FB-BAE7BA563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61646"/>
            <a:ext cx="5181600" cy="531531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При создании отчёта вызвался </a:t>
            </a:r>
            <a:r>
              <a:rPr lang="ru-RU" sz="45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5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ru-RU" sz="45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deals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определился в нём пустым списком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и проблемы ушли. 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1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4500" b="0" i="1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init</a:t>
            </a:r>
            <a:r>
              <a:rPr lang="ru-RU" sz="4500" b="0" i="1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 — это технический </a:t>
            </a:r>
            <a:r>
              <a:rPr lang="ru-RU" sz="45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метод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поэтому его имя начинается и заканчивается двумя подчёркиваниями. 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 получает 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первым аргументом сам объект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в нём могут выполняться любые операции. 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Оставшиеся аргументы он получает из вызова при создании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</a:p>
          <a:p>
            <a:pPr lvl="1">
              <a:lnSpc>
                <a:spcPct val="120000"/>
              </a:lnSpc>
              <a:spcBef>
                <a:spcPts val="1500"/>
              </a:spcBef>
            </a:pP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если мы напишем </a:t>
            </a:r>
            <a:r>
              <a:rPr lang="ru-RU" sz="41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report</a:t>
            </a:r>
            <a:r>
              <a:rPr lang="ru-RU" sz="41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= </a:t>
            </a:r>
            <a:r>
              <a:rPr lang="ru-RU" sz="41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ru-RU" sz="41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("Info", 20)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то вторым и третьим аргументом в 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100" b="0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передадутся "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Info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" и 20.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Добавим в отчёт имя менеджера по продажам, которое будет использоваться при распечатке опроса: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A9A692-8716-0711-02CB-5243041F6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96454" y="342900"/>
            <a:ext cx="4557346" cy="5834063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3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Будем принимать в __</a:t>
            </a:r>
            <a:r>
              <a:rPr lang="en-US" sz="4300" b="0" i="0" dirty="0" err="1">
                <a:solidFill>
                  <a:srgbClr val="008200"/>
                </a:solidFill>
                <a:effectLst/>
                <a:latin typeface="inherit"/>
              </a:rPr>
              <a:t>init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__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ещё и имя менеджера</a:t>
            </a: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И добавлять это имя в отчёт</a:t>
            </a: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"Manager:"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"Ivan </a:t>
            </a:r>
            <a:r>
              <a:rPr lang="en-US" sz="4300" b="0" i="0" dirty="0" err="1">
                <a:solidFill>
                  <a:srgbClr val="0000FF"/>
                </a:solidFill>
                <a:effectLst/>
                <a:latin typeface="inherit"/>
              </a:rPr>
              <a:t>Taranov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(10_000)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(30_000)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=&gt; 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Manager: Ivan </a:t>
            </a:r>
            <a:r>
              <a:rPr lang="en-US" sz="4300" b="0" i="0" dirty="0" err="1">
                <a:solidFill>
                  <a:srgbClr val="008200"/>
                </a:solidFill>
                <a:effectLst/>
                <a:latin typeface="inherit"/>
              </a:rPr>
              <a:t>Taranov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ts val="105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Total sales: 40000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6431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12A586-1E4D-43A4-DD0D-512ADB0AE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93732"/>
            <a:ext cx="9941319" cy="3548448"/>
          </a:xfrm>
        </p:spPr>
        <p:txBody>
          <a:bodyPr anchor="ctr">
            <a:normAutofit/>
          </a:bodyPr>
          <a:lstStyle/>
          <a:p>
            <a:r>
              <a:rPr lang="ru-RU" sz="2400" b="0" i="0" dirty="0">
                <a:effectLst/>
                <a:latin typeface="Open Sans" panose="020B0606030504020204" pitchFamily="34" charset="0"/>
              </a:rPr>
              <a:t>Кроме </a:t>
            </a:r>
            <a:r>
              <a:rPr lang="ru-RU" sz="2400" b="0" i="1" dirty="0"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2400" b="0" i="1" dirty="0" err="1"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init</a:t>
            </a:r>
            <a:r>
              <a:rPr lang="ru-RU" sz="2400" b="0" i="1" dirty="0"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2400" b="0" i="0" dirty="0"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 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у классов можно определить ряд </a:t>
            </a:r>
            <a:r>
              <a:rPr lang="ru-RU" sz="2400" b="1" i="0" dirty="0">
                <a:effectLst/>
                <a:latin typeface="Open Sans" panose="020B0606030504020204" pitchFamily="34" charset="0"/>
              </a:rPr>
              <a:t>технических методов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, их также называют магическими, потому что они не вызываются напрямую, но позволяют реализовать операции </a:t>
            </a:r>
            <a:r>
              <a:rPr lang="ru-RU" sz="2400" b="1" i="0" dirty="0">
                <a:effectLst/>
                <a:latin typeface="Open Sans" panose="020B0606030504020204" pitchFamily="34" charset="0"/>
              </a:rPr>
              <a:t>сложения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 </a:t>
            </a:r>
            <a:r>
              <a:rPr lang="ru-RU" sz="2400" b="0" i="1" dirty="0">
                <a:effectLst/>
                <a:latin typeface="Open Sans" panose="020B0606030504020204" pitchFamily="34" charset="0"/>
              </a:rPr>
              <a:t>object_1 + object_2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 или </a:t>
            </a:r>
            <a:r>
              <a:rPr lang="ru-RU" sz="2400" b="1" i="0" dirty="0">
                <a:effectLst/>
                <a:latin typeface="Open Sans" panose="020B0606030504020204" pitchFamily="34" charset="0"/>
              </a:rPr>
              <a:t>сравнения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 </a:t>
            </a:r>
            <a:r>
              <a:rPr lang="ru-RU" sz="2400" b="0" i="1" dirty="0">
                <a:effectLst/>
                <a:latin typeface="Open Sans" panose="020B0606030504020204" pitchFamily="34" charset="0"/>
              </a:rPr>
              <a:t>object_1 &gt; object_2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ru-RU" sz="2400" b="0" i="0" dirty="0">
                <a:effectLst/>
                <a:latin typeface="Open Sans" panose="020B0606030504020204" pitchFamily="34" charset="0"/>
              </a:rPr>
              <a:t>Они используются реже </a:t>
            </a:r>
            <a:r>
              <a:rPr lang="ru-RU" sz="2400" b="0" i="1" dirty="0">
                <a:effectLst/>
                <a:latin typeface="Open Sans" panose="020B0606030504020204" pitchFamily="34" charset="0"/>
              </a:rPr>
              <a:t>__</a:t>
            </a:r>
            <a:r>
              <a:rPr lang="ru-RU" sz="2400" b="0" i="1" dirty="0" err="1">
                <a:effectLst/>
                <a:latin typeface="Open Sans" panose="020B0606030504020204" pitchFamily="34" charset="0"/>
              </a:rPr>
              <a:t>init</a:t>
            </a:r>
            <a:r>
              <a:rPr lang="ru-RU" sz="2400" b="0" i="1" dirty="0">
                <a:effectLst/>
                <a:latin typeface="Open Sans" panose="020B0606030504020204" pitchFamily="34" charset="0"/>
              </a:rPr>
              <a:t>__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ru-RU" sz="2400" b="0" i="0" dirty="0">
                <a:effectLst/>
                <a:latin typeface="Open Sans" panose="020B0606030504020204" pitchFamily="34" charset="0"/>
              </a:rPr>
              <a:t>При желании полный список можно найти в </a:t>
            </a:r>
            <a:r>
              <a:rPr lang="ru-RU" sz="2400" b="0" i="0" u="none" strike="noStrike" dirty="0">
                <a:effectLst/>
                <a:latin typeface="Open Sans" panose="020B0606030504020204" pitchFamily="34" charset="0"/>
                <a:hlinkClick r:id="rId2"/>
              </a:rPr>
              <a:t>документации</a:t>
            </a:r>
            <a:r>
              <a:rPr lang="ru-RU" sz="2400" b="0" i="0" dirty="0">
                <a:effectLst/>
                <a:latin typeface="Open Sans" panose="020B0606030504020204" pitchFamily="34" charset="0"/>
              </a:rPr>
              <a:t>.</a:t>
            </a:r>
            <a:endParaRPr lang="ru-KZ" sz="24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3460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9EA5F-6A73-A1A5-0052-8986096B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ru-RU" sz="3600" b="1" i="0" dirty="0">
                <a:solidFill>
                  <a:schemeClr val="tx2"/>
                </a:solidFill>
                <a:effectLst/>
                <a:latin typeface="Mont"/>
              </a:rPr>
              <a:t>Обобщение</a:t>
            </a:r>
            <a:endParaRPr lang="ru-KZ" sz="36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36D074-71EB-B88F-4BC5-4934AE38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097" y="273269"/>
            <a:ext cx="5707327" cy="640387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Мы рассмотрели базовый синтаксис классов и синтаксис создания объектов. 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атрибут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объекта — это просто его переменная;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метод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объекта — это его функция;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метод объекта автоматически получает первым аргументом сам объект под именем </a:t>
            </a:r>
            <a:r>
              <a:rPr lang="ru-RU" sz="1700" b="1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  <a:endParaRPr lang="ru-RU" sz="1700" b="0" i="0" dirty="0">
              <a:solidFill>
                <a:schemeClr val="tx2"/>
              </a:solidFill>
              <a:effectLst/>
              <a:latin typeface="Open Sans" panose="020B0606030504020204" pitchFamily="34" charset="0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класс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описывает объект через его атрибуты и методы;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мы можем создавать множество 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экземпляров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одного класса, и значения их атрибутов независимы друг от друга;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если определить 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метод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1700" b="1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, то он будет выполняться при создании объекта;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всё это позволяет компактно увязывать данные и логику внутри объекта.</a:t>
            </a:r>
          </a:p>
          <a:p>
            <a:endParaRPr lang="ru-KZ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94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A67239-8318-F09C-5D70-2120C51E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16523"/>
            <a:ext cx="5181600" cy="58604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Для того чтобы продемонстрировать, что мы имеем в виду 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под компактностью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давайте добавим ещё метрик в отчёт. </a:t>
            </a:r>
          </a:p>
          <a:p>
            <a:pPr>
              <a:lnSpc>
                <a:spcPct val="120000"/>
              </a:lnSpc>
            </a:pP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Пусть теперь мы хотим получать средний размер сделки и список клиентов, из которого исключены повторения 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(в случае, если компания заключала несколько сделок с одним и тем же клиентом).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расширили отчёт, но внешний код использования классов не увеличился. 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Отчёт, который мы вывели, достаточно простой, но можно автоматически генерировать презентацию с данными и графиками в </a:t>
            </a:r>
            <a:r>
              <a:rPr lang="ru-RU" sz="2000" b="0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pdf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при этом внешний интерфейс не менялся бы. 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просто передаём данные на вход и на выходе получаем отчёт.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F9EBB7-173C-9A67-8B19-E0989B9C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95392" y="167053"/>
            <a:ext cx="4258408" cy="62601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(self, company, amount):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({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'company'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: company, 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'amount'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: amount})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sum([deal[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'amount'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deal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average_deal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()/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len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all_companies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list(set([deal[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'company'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deal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"Employee: 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"Average sales:"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self.average_deal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"Companies:"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self.all_companies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report =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"Ivan Semenov"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"PepsiCo"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120_000)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1400" b="0" i="0" dirty="0" err="1">
                <a:solidFill>
                  <a:srgbClr val="0000FF"/>
                </a:solidFill>
                <a:effectLst/>
                <a:latin typeface="inherit"/>
              </a:rPr>
              <a:t>SkyEng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250_000)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"PepsiCo"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20_000)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=&gt; Employee:  Ivan Semenov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Total sales: 390000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Average sales: 130000.0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Companies: ['PepsiCo', '</a:t>
            </a:r>
            <a:r>
              <a:rPr lang="en-US" sz="1400" b="0" i="0" dirty="0" err="1">
                <a:solidFill>
                  <a:srgbClr val="008200"/>
                </a:solidFill>
                <a:effectLst/>
                <a:latin typeface="inherit"/>
              </a:rPr>
              <a:t>SkyEng</a:t>
            </a: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']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6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74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17D2C5-7B57-5F7E-9B80-85007635C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b="1" i="0">
                <a:effectLst/>
                <a:latin typeface="Mont"/>
              </a:rPr>
              <a:t>Введение в примеры</a:t>
            </a:r>
            <a:endParaRPr lang="ru-KZ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EE6500B-B325-5885-855A-D7840216C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50950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5684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A0C03-2DB9-0781-35BD-93DD063F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100145" cy="88560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Отслеживание состояния</a:t>
            </a: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2D370E-B016-EC74-57CB-D0B365BEE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25415"/>
            <a:ext cx="5181600" cy="5051548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Одно из классических предписаний для классов: </a:t>
            </a:r>
            <a:r>
              <a:rPr lang="ru-RU" sz="6400" b="1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когда у нас много объектов, у каждого из них есть </a:t>
            </a:r>
            <a:r>
              <a:rPr lang="ru-RU" sz="6400" b="1" i="1" dirty="0">
                <a:effectLst/>
                <a:latin typeface="Open Sans" panose="020B0606030504020204" pitchFamily="34" charset="0"/>
              </a:rPr>
              <a:t>некоторые меняющиеся состояния</a:t>
            </a:r>
            <a:r>
              <a:rPr lang="ru-RU" sz="6400" b="1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Вернёмся к примеру: 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у нас есть база клиентов с основной информацией; в реальном времени нам приходит информация о покупках. </a:t>
            </a:r>
          </a:p>
          <a:p>
            <a:pPr>
              <a:lnSpc>
                <a:spcPct val="120000"/>
              </a:lnSpc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Запустим промокампанию, чтобы поощрить старых клиентов, которые сделали у нас много заказов, и выдать им скидку: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64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Два важных момента: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у нас получился </a:t>
            </a:r>
            <a:r>
              <a:rPr lang="ru-RU" sz="6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простой интерфейс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с функциями нам пришлось бы передавать много параметров или делать вложенный словарь;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 классах хорошо реализуется </a:t>
            </a:r>
            <a:r>
              <a:rPr lang="ru-RU" sz="6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скрытая логика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и естественное </a:t>
            </a:r>
            <a:r>
              <a:rPr lang="ru-RU" sz="6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сохранение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состояний; в примере на 2-ом и 4-ом заказах автоматически появилась скидка.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B44691-4CD1-0C21-B4BA-131876E90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4991"/>
            <a:ext cx="5181600" cy="435133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Client():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Базовые данные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__(self, email,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self.email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email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0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Оформление заказа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(self, price):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self.update_discount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+= 1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Здесь было бы оформление заказа, но мы просто выведем его цену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discounted_price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price * (1 -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f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"Order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 price for {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self.email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} is {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discounted_price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}"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Назначение скидки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update_discount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(self):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&lt; 2018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and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&gt;= 5: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0.1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Применение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# Сделаем подобие базы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[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"max@gmail.com"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2, 2019),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"lova@yandex.ru"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10, 2015),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"german@sberbank.ru"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4, 2017)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Сгенерируем заказы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[0].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(100)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max@gmail.com is 100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[1].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(200)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lova@yandex.ru is 180.0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[2].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(500)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german@sberbank.ru is 500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[2].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(500)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german@sberbank.ru is 450.0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91076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F494D-0D16-1EC0-C285-AA792B8A6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692162" cy="865798"/>
          </a:xfrm>
        </p:spPr>
        <p:txBody>
          <a:bodyPr>
            <a:normAutofit/>
          </a:bodyPr>
          <a:lstStyle/>
          <a:p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Комбинация операций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67BCF9-232B-7371-A43B-7B0EFC037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0924"/>
            <a:ext cx="5181600" cy="49460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Классы могут пригодиться, если вы регулярно делаете над данными одну и ту же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последовательность разноплановых функций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l"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Вы можете упаковать их в класс и в дальнейшем сразу получать результат по загруженным данным.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У нас есть численные данные из разных источников, если они в виде строк, то нужно привести их к числам, а пропуски — заполнить значениями. 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Сделаем доступ к медиане, среднему значению и стандартному отклонению:</a:t>
            </a:r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получили очень лаконичный интерфейс для использования класса.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мы использовали значение по умолчанию для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fill_value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методы позволяют нам определять необязательные параметры.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589A8F-B4FB-9257-7C74-69B8F7465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50369" y="180487"/>
            <a:ext cx="4003431" cy="627306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statistics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DataFrame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__(self, column,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=0):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Инициализируем атрибуты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column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Заполним пропуски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self.fill_missed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Конвертируем все элементы в числа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self.to_float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fill_missed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enumerate(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None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==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[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]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to_float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[float(value)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median(self):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statistics.median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mean(self):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statistics.mean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deviation(self):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statistics.stdev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Воспользуемся классом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DataFrame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([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"1"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17, 4, None, 8])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[1.0, 17.0, 4.0, 0.0, 8.0]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df.deviation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6.89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df.median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4.0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96364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5A55B-21EF-9419-8961-34D37E14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76800" cy="883383"/>
          </a:xfrm>
        </p:spPr>
        <p:txBody>
          <a:bodyPr>
            <a:normAutofit/>
          </a:bodyPr>
          <a:lstStyle/>
          <a:p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Класс-обёртка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A72C6E-D880-EA0A-D455-E87711C74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50840"/>
            <a:ext cx="5181600" cy="43513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Классы можно использовать тогда, когда у вас есть 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процесс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который требует 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сложной конфигурации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повторяющейся из раза в раз. </a:t>
            </a:r>
          </a:p>
          <a:p>
            <a:pPr algn="just">
              <a:lnSpc>
                <a:spcPct val="120000"/>
              </a:lnSpc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Можно написать 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класс-обёртку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который сведёт этот процесс к одному-двум методам.</a:t>
            </a:r>
          </a:p>
          <a:p>
            <a:pPr algn="just">
              <a:lnSpc>
                <a:spcPct val="120000"/>
              </a:lnSpc>
              <a:spcBef>
                <a:spcPts val="1500"/>
              </a:spcBef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Представим, вы делаете обработку данных и в конце каждого дня 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сохраняете результат в архив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1500"/>
              </a:spcBef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Вы хотите, чтобы данные каждого дня лежали в отдельном файле для этого дня, при этом можно было бы получить данные за произвольный день. </a:t>
            </a:r>
          </a:p>
          <a:p>
            <a:pPr algn="just">
              <a:lnSpc>
                <a:spcPct val="120000"/>
              </a:lnSpc>
              <a:spcBef>
                <a:spcPts val="1500"/>
              </a:spcBef>
            </a:pP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Перед запуском кода создайте папку с названием 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archive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там же, где находится ноутбук: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B57262-346B-AE76-A43D-587F094B2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1962" y="184637"/>
            <a:ext cx="4876800" cy="635683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pickle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from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datetime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datetime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from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path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Dumper():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=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"archive/"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dump(self, data):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 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Библиотека 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pickle 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позволяет доставать и класть объекты в файл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with open(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self.get_file_name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wb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as file: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pickle.dump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(data, file)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load_for_day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(self, day):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path.join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day +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".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pkl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with open(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rb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as file: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sets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pickle.load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(file)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sets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возвращает корректное имя для файла 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get_file_name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(self):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today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datetime.now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().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strftime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"%y-%m-%d"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path.join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today +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".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pkl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Пример использования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data = {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perfomance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[10, 20, 10],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'clients'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{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Romashka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10,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"Vector"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34}  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  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}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dumper = Dumper()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Сохраним данные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dumper.dump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(data)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Восстановим для сегодняшней даты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 =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datetime.now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().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strftime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>
                <a:solidFill>
                  <a:srgbClr val="AA5500"/>
                </a:solidFill>
                <a:effectLst/>
                <a:latin typeface="inherit"/>
              </a:rPr>
              <a:t>"%y-%m-%d"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restored_data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 =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dumper.load_for_day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restored_data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=&gt; {'</a:t>
            </a:r>
            <a:r>
              <a:rPr lang="en-US" sz="4400" b="0" i="0" dirty="0" err="1">
                <a:solidFill>
                  <a:srgbClr val="008200"/>
                </a:solidFill>
                <a:effectLst/>
                <a:latin typeface="inherit"/>
              </a:rPr>
              <a:t>perfomance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': [10, 20, 10], 'clients': {'</a:t>
            </a:r>
            <a:r>
              <a:rPr lang="en-US" sz="4400" b="0" i="0" dirty="0" err="1">
                <a:solidFill>
                  <a:srgbClr val="008200"/>
                </a:solidFill>
                <a:effectLst/>
                <a:latin typeface="inherit"/>
              </a:rPr>
              <a:t>Romashka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': 10, 'Vector': 34}}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55195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72E1C-36CA-1386-F320-C429737E0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68008" cy="1325563"/>
          </a:xfrm>
        </p:spPr>
        <p:txBody>
          <a:bodyPr>
            <a:normAutofit/>
          </a:bodyPr>
          <a:lstStyle/>
          <a:p>
            <a:r>
              <a:rPr lang="ru-RU" sz="2800" b="1" i="0" dirty="0">
                <a:solidFill>
                  <a:srgbClr val="181818"/>
                </a:solidFill>
                <a:effectLst/>
                <a:latin typeface="Mont"/>
              </a:rPr>
              <a:t>Импорт и организация кода</a:t>
            </a: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4AA0DB-F2B4-E789-C77A-F64CCD9CE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0310"/>
            <a:ext cx="5181600" cy="435133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Классы, как и библиотечные функции, можно </a:t>
            </a:r>
            <a:r>
              <a:rPr lang="ru-RU" sz="26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импортировать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в другие программы. </a:t>
            </a:r>
          </a:p>
          <a:p>
            <a:pPr>
              <a:lnSpc>
                <a:spcPct val="120000"/>
              </a:lnSpc>
            </a:pP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Для этого нужно положить класс в отдельный файл в корне проекта и использовать ключевое слово </a:t>
            </a:r>
            <a:r>
              <a:rPr lang="ru-RU" sz="26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import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Например, если мы положим </a:t>
            </a:r>
            <a:r>
              <a:rPr lang="ru-RU" sz="26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Dumper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в файл </a:t>
            </a:r>
            <a:r>
              <a:rPr lang="ru-RU" sz="26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dumper.py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в корне проекта, то его можно импортировать командой.</a:t>
            </a:r>
          </a:p>
          <a:p>
            <a:pPr>
              <a:lnSpc>
                <a:spcPct val="120000"/>
              </a:lnSpc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 </a:t>
            </a:r>
            <a:endParaRPr lang="ru-RU" sz="2600" b="0" i="0" dirty="0">
              <a:solidFill>
                <a:srgbClr val="000000"/>
              </a:solidFill>
              <a:effectLst/>
              <a:highlight>
                <a:srgbClr val="C0C0C0"/>
              </a:highlight>
              <a:latin typeface="inherit"/>
            </a:endParaRPr>
          </a:p>
          <a:p>
            <a:pPr>
              <a:lnSpc>
                <a:spcPct val="120000"/>
              </a:lnSpc>
            </a:pP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Импортируем, соединяя все шаги через точку с помощью того же синтаксиса, что использовался для импорта библиотечных функций.</a:t>
            </a: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helpers.dumper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helpers.data_frame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DataFrame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helpers.client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Client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B34258-2957-864A-B769-55796122E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2008" y="1027906"/>
            <a:ext cx="5181600" cy="43513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Пишем </a:t>
            </a:r>
          </a:p>
          <a:p>
            <a:pPr>
              <a:lnSpc>
                <a:spcPct val="120000"/>
              </a:lnSpc>
            </a:pP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from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&lt;имя файла без .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py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&gt;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import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&lt;имя класса&gt;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Имя файла должно начинаться с буквы и не совпадать с именами библиотечных модулей.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Если файлов с классами много, их можно складывать в папки, предварительно положив туда пустой файл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__init__.py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это требование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Python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Сгруппируем классы из примеров в папке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helpers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Структура файлов:</a:t>
            </a:r>
            <a:endParaRPr lang="ru-RU" dirty="0">
              <a:solidFill>
                <a:srgbClr val="313131"/>
              </a:solidFill>
              <a:latin typeface="Open Sans" panose="020B0606030504020204" pitchFamily="34" charset="0"/>
            </a:endParaRPr>
          </a:p>
          <a:p>
            <a:endParaRPr lang="ru-KZ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25DEE78-AA9B-E7FE-7E9D-9C86B68DD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8346" y="3765048"/>
            <a:ext cx="1450731" cy="1477939"/>
          </a:xfrm>
          <a:prstGeom prst="rect">
            <a:avLst/>
          </a:prstGeom>
          <a:solidFill>
            <a:srgbClr val="F6F8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9204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helpers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CCCCCC"/>
              </a:solidFill>
              <a:effectLst/>
              <a:latin typeface="SFMono-Regular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__init__.py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880000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dumper.py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880000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data_frame.py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CCCCCC"/>
              </a:solidFill>
              <a:effectLst/>
              <a:latin typeface="SFMono-Regular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client.py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KZ" altLang="ru-KZ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6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90340-8C45-DB43-FA02-B782F68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0">
                <a:effectLst/>
                <a:latin typeface="Mont"/>
              </a:rPr>
              <a:t>Введение</a:t>
            </a:r>
            <a:endParaRPr lang="ru-KZ" sz="54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31EA66-0E37-176F-C255-F922927969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ru-RU" sz="2000" b="0" i="0" dirty="0">
                <a:effectLst/>
                <a:latin typeface="Open Sans" panose="020B0606030504020204" pitchFamily="34" charset="0"/>
              </a:rPr>
              <a:t>Мир вокруг нас может рассматриваться как </a:t>
            </a:r>
            <a:r>
              <a:rPr lang="ru-RU" sz="2000" b="1" i="0" dirty="0">
                <a:effectLst/>
                <a:latin typeface="Open Sans" panose="020B0606030504020204" pitchFamily="34" charset="0"/>
              </a:rPr>
              <a:t>набор объектов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: </a:t>
            </a:r>
            <a:r>
              <a:rPr lang="ru-RU" sz="2000" b="0" i="1" dirty="0">
                <a:effectLst/>
                <a:latin typeface="Open Sans" panose="020B0606030504020204" pitchFamily="34" charset="0"/>
              </a:rPr>
              <a:t>каждый объект обладает набором свойств, и над ним можно совершать действия, или он сам совершает действия. </a:t>
            </a:r>
          </a:p>
          <a:p>
            <a:pPr>
              <a:lnSpc>
                <a:spcPct val="100000"/>
              </a:lnSpc>
            </a:pPr>
            <a:r>
              <a:rPr lang="ru-RU" sz="2000" b="1" i="0" dirty="0">
                <a:effectLst/>
                <a:latin typeface="Open Sans" panose="020B0606030504020204" pitchFamily="34" charset="0"/>
              </a:rPr>
              <a:t>Например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кружка имеет цвет и размер, её можно поставить на стол, из неё можно пить.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effectLst/>
                <a:latin typeface="Open Sans" panose="020B0606030504020204" pitchFamily="34" charset="0"/>
              </a:rPr>
              <a:t>Если перенести эту модель мира в программирование, то мы получим подход, который называется </a:t>
            </a:r>
            <a:r>
              <a:rPr lang="ru-RU" sz="2000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объектно-ориентированным программированием</a:t>
            </a:r>
            <a:r>
              <a:rPr lang="ru-RU" sz="2000" b="0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 (</a:t>
            </a:r>
            <a:r>
              <a:rPr lang="ru-RU" sz="2000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ООП</a:t>
            </a:r>
            <a:r>
              <a:rPr lang="ru-RU" sz="2000" b="0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).</a:t>
            </a:r>
            <a:endParaRPr lang="ru-RU" sz="2000" dirty="0">
              <a:solidFill>
                <a:srgbClr val="0070C0"/>
              </a:solidFill>
              <a:latin typeface="Open Sans" panose="020B0606030504020204" pitchFamily="34" charset="0"/>
            </a:endParaRPr>
          </a:p>
          <a:p>
            <a:endParaRPr lang="ru-KZ" sz="22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5543AE8-FBA1-2B75-0B9A-F08DA333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sz="2200" b="0" i="0" dirty="0">
                <a:effectLst/>
                <a:latin typeface="Open Sans" panose="020B0606030504020204" pitchFamily="34" charset="0"/>
              </a:rPr>
              <a:t>В этом модуле мы узнаем, как использовать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ООП в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Python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ru-RU" sz="2200" b="0" i="0" dirty="0">
                <a:effectLst/>
                <a:latin typeface="Open Sans" panose="020B0606030504020204" pitchFamily="34" charset="0"/>
              </a:rPr>
              <a:t>Мы обсудим: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b="0" i="0" dirty="0">
                <a:effectLst/>
                <a:latin typeface="Open Sans" panose="020B0606030504020204" pitchFamily="34" charset="0"/>
              </a:rPr>
              <a:t>что такое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объект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 и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класс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, как определять их и их элементы;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b="0" i="0" dirty="0">
                <a:effectLst/>
                <a:latin typeface="Open Sans" panose="020B0606030504020204" pitchFamily="34" charset="0"/>
              </a:rPr>
              <a:t>несколько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практических примеров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, где ООП помогает эффективнее решать задачу;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b="0" i="0" dirty="0">
                <a:effectLst/>
                <a:latin typeface="Open Sans" panose="020B0606030504020204" pitchFamily="34" charset="0"/>
              </a:rPr>
              <a:t>как организовать </a:t>
            </a:r>
            <a:r>
              <a:rPr lang="ru-RU" sz="2200" b="1" i="0" dirty="0">
                <a:effectLst/>
                <a:latin typeface="Open Sans" panose="020B0606030504020204" pitchFamily="34" charset="0"/>
              </a:rPr>
              <a:t>хранение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 классов во многих файлах.</a:t>
            </a:r>
          </a:p>
        </p:txBody>
      </p:sp>
    </p:spTree>
    <p:extLst>
      <p:ext uri="{BB962C8B-B14F-4D97-AF65-F5344CB8AC3E}">
        <p14:creationId xmlns:p14="http://schemas.microsoft.com/office/powerpoint/2010/main" val="3218926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2D720-5503-0FCD-8757-1771994B7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Итоги</a:t>
            </a:r>
            <a:endParaRPr lang="ru-KZ" dirty="0"/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:a16="http://schemas.microsoft.com/office/drawing/2014/main" id="{A480ECA5-9E63-D5D0-0CD9-EFC095C8C40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22418D1F-1235-83BF-27C7-8D09A51638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ООП является лишь одним из 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инструментов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оно может упростить решение ряда задач, но есть много ситуаций, где можно и нужно обходиться одними функциями и базовыми командами языка. </a:t>
            </a:r>
          </a:p>
        </p:txBody>
      </p:sp>
    </p:spTree>
    <p:extLst>
      <p:ext uri="{BB962C8B-B14F-4D97-AF65-F5344CB8AC3E}">
        <p14:creationId xmlns:p14="http://schemas.microsoft.com/office/powerpoint/2010/main" val="4250055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428CF9-D729-6E35-337D-5DDE50E82225}"/>
              </a:ext>
            </a:extLst>
          </p:cNvPr>
          <p:cNvSpPr/>
          <p:nvPr/>
        </p:nvSpPr>
        <p:spPr>
          <a:xfrm>
            <a:off x="4819048" y="2967335"/>
            <a:ext cx="25539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КОНЕЦ</a:t>
            </a:r>
          </a:p>
        </p:txBody>
      </p:sp>
    </p:spTree>
    <p:extLst>
      <p:ext uri="{BB962C8B-B14F-4D97-AF65-F5344CB8AC3E}">
        <p14:creationId xmlns:p14="http://schemas.microsoft.com/office/powerpoint/2010/main" val="171870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1FC3F-523E-0D62-9DA6-28F9C2FC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Объекты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805750-2D7D-E582-1D03-03C85775D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Некоторые данные и действия над ними могут 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объединяться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вместе в единый объект. 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 Python всё, по сути, является объектом. 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 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числа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хранит своё значение — 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данны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е, мы можем 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вызвать его методы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совершать действия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Посмотрим на 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список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он хранит данные своих элементов, мы можем совершать над ними действия встроенными методами.</a:t>
            </a:r>
            <a:endParaRPr lang="ru-RU" sz="2000" dirty="0">
              <a:solidFill>
                <a:srgbClr val="313131"/>
              </a:solidFill>
              <a:latin typeface="Open Sans" panose="020B0606030504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320D63-B8D4-9CA0-4551-6F61D369E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500310"/>
            <a:ext cx="5495192" cy="4351338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people = [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"Stanislav"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"Alexandra"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Посчитаем число Василиев с помощью метода 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count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people.count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))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2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Теперь отсортируем 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people.sort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(people)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['Alexandra', 'Stanislav', 'Vasiliy', 'Vasiliy']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43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87BD1-4D6C-92D2-5E51-05A5D57D1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FE0888-C019-93AC-3460-E891D164A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У всех встроенных объектов есть свой </a:t>
            </a:r>
            <a:r>
              <a:rPr lang="ru-RU" sz="18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 примере д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ля 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числа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2.5 мы видим класс действительных чисел (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float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), для 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списка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— класс списка (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list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). </a:t>
            </a:r>
          </a:p>
          <a:p>
            <a:pPr>
              <a:lnSpc>
                <a:spcPct val="100000"/>
              </a:lnSpc>
            </a:pPr>
            <a:r>
              <a:rPr lang="ru-RU" sz="1800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Класс — </a:t>
            </a:r>
            <a:r>
              <a:rPr lang="ru-RU" sz="1800" b="1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это некая заготовка или чертёж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которая </a:t>
            </a:r>
            <a:r>
              <a:rPr lang="ru-RU" sz="1800" b="1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описывает общую структуру, свойства и действия для объектов</a:t>
            </a:r>
            <a:r>
              <a:rPr lang="ru-RU" sz="1800" b="0" i="0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number = 2.5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number.__class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__)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&lt;class 'float'&gt;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people = [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"Stanislav"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"Alexandra"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endParaRPr lang="ru-RU" sz="1800" b="0" i="0" dirty="0">
              <a:solidFill>
                <a:srgbClr val="000000"/>
              </a:solidFill>
              <a:effectLst/>
              <a:latin typeface="inherit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people.__class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__)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&lt;class 'list'&gt;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AAFCA3-66E7-DD0E-22C7-B7F1337FB7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Определим пустой класс, он не делает ничего, но позволит нам посмотреть на синтаксис.</a:t>
            </a: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4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4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4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pass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endParaRPr lang="en-US" sz="24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# Для имён классов традиционно используются имена в формате 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CamelCase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, где начала слов отмечаются большими буквами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23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532A9-E475-DC9C-3B15-CAAEB0CCF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Объекты из классов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AEB0DE-EEB6-31B3-C9D3-80B0633995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написали свой первый класс, давайте создадим по нему 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Вызываем класс, и получаем новый объект, аналогично тому, как вызывается функция и получается результат.</a:t>
            </a:r>
            <a:endParaRPr lang="en-US" sz="20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Созданный таким образом объект часто называют </a:t>
            </a:r>
            <a:r>
              <a:rPr lang="ru-RU" sz="2000" b="1" i="0" dirty="0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экземпляром класса</a:t>
            </a:r>
            <a:r>
              <a:rPr lang="ru-RU" sz="2000" b="0" i="0" dirty="0">
                <a:solidFill>
                  <a:srgbClr val="313131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 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instance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). 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Подобное название часто встречается в статьях и книгах.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5B69C5-ECEC-2F5E-E50D-3A8152661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создаём объект по классу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мы можем создавать множество объектов по одному классу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report_2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Это будут разные объекты.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(report == report_2)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False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96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A5B7F-4407-8195-D447-FCF91E24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Атрибуты и методы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7F4A0-719C-EB7A-48B4-BAAE7EDD1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создали объект по 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пустому классу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Давайте добавим ему данные. 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Сделаем класс для 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отчётов по продажам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Пусть у нас есть в компании менеджеры по продажам, они заключают сделки, и мы хотим посчитать для них метрики общего объёма продаж.</a:t>
            </a:r>
            <a:endParaRPr lang="ru-KZ" sz="24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1B277A-0588-B628-6A52-E820F5D15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465992"/>
            <a:ext cx="5181600" cy="5710971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pass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Создаём первый отчёт по продажам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</a:t>
            </a: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Мы добавим новый атрибут объекту.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10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То же самое делаем для второго отчёта.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 = </a:t>
            </a: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report_2.amount = 20 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Создадим вспомогательную функцию, она будет печатать общую сумму из отчёта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(report):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highlight>
                  <a:srgbClr val="C0C0C0"/>
                </a:highlight>
                <a:latin typeface="inherit"/>
              </a:rPr>
              <a:t>"Total amount:"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amount: 10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(report_2)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amount: 20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18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F02A43-72D3-9488-59A1-B87FAFA87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342900"/>
            <a:ext cx="5181600" cy="19198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делает операцию над отчётом, так как классы увязывают данные и действия над ними, положим 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внутрь класса.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EE4CC90-D9C2-B817-6E80-DE0A5B841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74522" y="342900"/>
            <a:ext cx="4179277" cy="5834063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Наш новый метод внутри класса.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# Мы определяем его похожим образом с обычными функциями,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#   но только помещаем внутрь класса и первым аргументом передаём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self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(self):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    </a:t>
            </a: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</a:t>
            </a:r>
            <a:r>
              <a:rPr lang="en-US" sz="2200" b="0" i="0" dirty="0">
                <a:solidFill>
                  <a:srgbClr val="0000FF"/>
                </a:solidFill>
                <a:effectLst/>
                <a:highlight>
                  <a:srgbClr val="C0C0C0"/>
                </a:highlight>
                <a:latin typeface="inherit"/>
              </a:rPr>
              <a:t>"Total amount:"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,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self.amount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Дальше мы применяем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report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так же, как и в примере выше 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 =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10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 =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report_2.amount = 20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Используем наши новые методы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report.print_report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</a:t>
            </a:r>
            <a:r>
              <a:rPr lang="en-US" sz="2200" b="0" i="0" dirty="0">
                <a:solidFill>
                  <a:srgbClr val="008200"/>
                </a:solidFill>
                <a:effectLst/>
                <a:highlight>
                  <a:srgbClr val="C0C0C0"/>
                </a:highlight>
                <a:latin typeface="inherit"/>
              </a:rPr>
              <a:t># =&gt; Total amount: 10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report_2.print_report() </a:t>
            </a:r>
            <a:r>
              <a:rPr lang="en-US" sz="2200" b="0" i="0" dirty="0">
                <a:solidFill>
                  <a:srgbClr val="008200"/>
                </a:solidFill>
                <a:effectLst/>
                <a:highlight>
                  <a:srgbClr val="C0C0C0"/>
                </a:highlight>
                <a:latin typeface="inherit"/>
              </a:rPr>
              <a:t>#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=&gt; Total amount: 20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7EC912-EDF0-3A68-2B23-A1895DEBFE03}"/>
              </a:ext>
            </a:extLst>
          </p:cNvPr>
          <p:cNvSpPr txBox="1"/>
          <p:nvPr/>
        </p:nvSpPr>
        <p:spPr>
          <a:xfrm>
            <a:off x="838201" y="2544782"/>
            <a:ext cx="5668108" cy="39703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 определили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метод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внутри класса, и он стал доступен у всех экземпляров этого класса.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Методы в целом похожи на обычные функции, но их ключевое отличие — 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доступ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к самому объекту.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В методе мы первым аргументом получаем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— в нашем случае это отчёт, что позволяет использовать 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объекта внутри метода, как мы сделали с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amount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передаётся автоматически. При вызове метода мы не передавали никакие аргументы.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7845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587AF3-E50C-9294-EBB2-876EC7011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075470"/>
            <a:ext cx="5181600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deals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определённый в одном методе, становится доступен сразу во всех методах класса.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Через 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становятся доступны и остальные методы, например,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использует метод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total_amount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Это позволяет компактно упаковывать логику внутри класса: внешнее использование становится гораздо лаконичнее.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15FA5E-E61E-F6B4-43EF-5A05678A2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25315"/>
            <a:ext cx="5181600" cy="58516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Позволим добавлять много разных сделок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На первой сделке создадим список для хранения всех сделок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not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hasattr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'deals'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Добавим текущую сделку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Посчитаем сумму всех сделок   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Используем наши новые возможности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Добавим две сделки и распечатаем отчёт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(10_000)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(30_000)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sales: 40000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86062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EAA56-B3AB-9765-9246-9A1F3447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Метод __</a:t>
            </a:r>
            <a:r>
              <a:rPr lang="en-US" b="1" i="0" dirty="0" err="1">
                <a:solidFill>
                  <a:srgbClr val="181818"/>
                </a:solidFill>
                <a:effectLst/>
                <a:latin typeface="Mont"/>
              </a:rPr>
              <a:t>init</a:t>
            </a:r>
            <a:r>
              <a:rPr lang="en-US" b="1" i="0" dirty="0">
                <a:solidFill>
                  <a:srgbClr val="181818"/>
                </a:solidFill>
                <a:effectLst/>
                <a:latin typeface="Mont"/>
              </a:rPr>
              <a:t>__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635EAC-92A9-4F4B-5DCE-26627FC8E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На прошлом шаге мы определили несколько методов в классе 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 ним есть пара проблем. 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Если мы вызовем 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total_amount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до 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add_deal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то список сделок ещё не будет создан, и мы получим ошибку. 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Также проверка на наличие списка в методе 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add_deal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 кажется оптимальным решением, потому что создать список нужно один раз, а в итоге проверяем мы его наличие на каждой сделке.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142F1C-7965-EE44-35BD-E10951179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2008" y="365125"/>
            <a:ext cx="4961792" cy="5811838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not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hasattr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'deals'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</a:t>
            </a:r>
            <a:r>
              <a:rPr lang="en-US" sz="2000" b="0" i="0" dirty="0" err="1">
                <a:solidFill>
                  <a:srgbClr val="008200"/>
                </a:solidFill>
                <a:effectLst/>
                <a:latin typeface="inherit"/>
              </a:rPr>
              <a:t>AttributeError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43698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4421</TotalTime>
  <Words>3628</Words>
  <Application>Microsoft Office PowerPoint</Application>
  <PresentationFormat>Широкоэкранный</PresentationFormat>
  <Paragraphs>410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Consolas</vt:lpstr>
      <vt:lpstr>inherit</vt:lpstr>
      <vt:lpstr>Mont</vt:lpstr>
      <vt:lpstr>Open Sans</vt:lpstr>
      <vt:lpstr>SFMono-Regular</vt:lpstr>
      <vt:lpstr>Wingdings</vt:lpstr>
      <vt:lpstr>Тема Office</vt:lpstr>
      <vt:lpstr>Лекция 3. Классы и ООП</vt:lpstr>
      <vt:lpstr>Введение</vt:lpstr>
      <vt:lpstr>Объекты</vt:lpstr>
      <vt:lpstr>Классы</vt:lpstr>
      <vt:lpstr>Объекты из классов</vt:lpstr>
      <vt:lpstr>Атрибуты и методы</vt:lpstr>
      <vt:lpstr>Презентация PowerPoint</vt:lpstr>
      <vt:lpstr>Презентация PowerPoint</vt:lpstr>
      <vt:lpstr>Метод __init__</vt:lpstr>
      <vt:lpstr>Презентация PowerPoint</vt:lpstr>
      <vt:lpstr>Презентация PowerPoint</vt:lpstr>
      <vt:lpstr>Презентация PowerPoint</vt:lpstr>
      <vt:lpstr>Обобщение</vt:lpstr>
      <vt:lpstr>Презентация PowerPoint</vt:lpstr>
      <vt:lpstr>Введение в примеры</vt:lpstr>
      <vt:lpstr>Отслеживание состояния</vt:lpstr>
      <vt:lpstr>Комбинация операций</vt:lpstr>
      <vt:lpstr>Класс-обёртка</vt:lpstr>
      <vt:lpstr>Импорт и организация кода</vt:lpstr>
      <vt:lpstr>Итоги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Оспан Әсел</dc:creator>
  <cp:lastModifiedBy>Оспан Әсел</cp:lastModifiedBy>
  <cp:revision>2</cp:revision>
  <dcterms:created xsi:type="dcterms:W3CDTF">2025-01-28T07:40:34Z</dcterms:created>
  <dcterms:modified xsi:type="dcterms:W3CDTF">2025-01-31T09:21:41Z</dcterms:modified>
</cp:coreProperties>
</file>